
<file path=[Content_Types].xml><?xml version="1.0" encoding="utf-8"?>
<Types xmlns="http://schemas.openxmlformats.org/package/2006/content-types">
  <Default Extension="glb" ContentType="model/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3059" r:id="rId3"/>
    <p:sldId id="3052" r:id="rId4"/>
    <p:sldId id="3062" r:id="rId5"/>
    <p:sldId id="3076" r:id="rId6"/>
    <p:sldId id="3075" r:id="rId7"/>
    <p:sldId id="3068" r:id="rId8"/>
    <p:sldId id="3070" r:id="rId9"/>
    <p:sldId id="3071" r:id="rId10"/>
    <p:sldId id="3079" r:id="rId11"/>
    <p:sldId id="3077" r:id="rId12"/>
    <p:sldId id="3078"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E703148-C440-42BF-9238-DD168AC1FFBB}">
          <p14:sldIdLst>
            <p14:sldId id="256"/>
          </p14:sldIdLst>
        </p14:section>
        <p14:section name="Intro" id="{0D1E9C41-AE0B-4A4C-99B5-66D099DE5498}">
          <p14:sldIdLst>
            <p14:sldId id="3059"/>
            <p14:sldId id="3052"/>
          </p14:sldIdLst>
        </p14:section>
        <p14:section name="Problem definition" id="{D98D4EF8-769A-47E7-8F58-F68B39C36FB8}">
          <p14:sldIdLst>
            <p14:sldId id="3062"/>
          </p14:sldIdLst>
        </p14:section>
        <p14:section name="Related works" id="{923D519A-2235-4FEE-99A1-C57C2741A5AE}">
          <p14:sldIdLst>
            <p14:sldId id="3076"/>
          </p14:sldIdLst>
        </p14:section>
        <p14:section name="Strategy and Method" id="{B6163D9B-E443-49B6-B61A-250B5DD8274D}">
          <p14:sldIdLst>
            <p14:sldId id="3075"/>
            <p14:sldId id="3068"/>
          </p14:sldIdLst>
        </p14:section>
        <p14:section name="Result" id="{878691DD-7028-40C7-AB76-481608440C93}">
          <p14:sldIdLst>
            <p14:sldId id="3070"/>
          </p14:sldIdLst>
        </p14:section>
        <p14:section name="Improvements and summary" id="{8268066B-CBC8-4FAF-8093-3BF768BB2BC3}">
          <p14:sldIdLst>
            <p14:sldId id="3071"/>
            <p14:sldId id="3079"/>
          </p14:sldIdLst>
        </p14:section>
        <p14:section name="Appendix" id="{17012CB0-1E66-4872-8AD5-C1ECFBF6E707}">
          <p14:sldIdLst>
            <p14:sldId id="3077"/>
            <p14:sldId id="30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0505"/>
    <a:srgbClr val="0081FE"/>
    <a:srgbClr val="FD9300"/>
    <a:srgbClr val="800000"/>
    <a:srgbClr val="000080"/>
    <a:srgbClr val="9BF998"/>
    <a:srgbClr val="0000FF"/>
    <a:srgbClr val="4472C4"/>
    <a:srgbClr val="FF5A33"/>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보통 스타일 1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1" autoAdjust="0"/>
    <p:restoredTop sz="96005" autoAdjust="0"/>
  </p:normalViewPr>
  <p:slideViewPr>
    <p:cSldViewPr snapToGrid="0">
      <p:cViewPr varScale="1">
        <p:scale>
          <a:sx n="109" d="100"/>
          <a:sy n="109" d="100"/>
        </p:scale>
        <p:origin x="2118"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CF5672-0DE8-4730-B631-E30925DC561F}" type="datetimeFigureOut">
              <a:rPr lang="ko-KR" altLang="en-US" smtClean="0"/>
              <a:t>2022-11-08</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3BF3F-865B-4AB2-A2F8-0F21D239BB14}" type="slidenum">
              <a:rPr lang="ko-KR" altLang="en-US" smtClean="0"/>
              <a:t>‹#›</a:t>
            </a:fld>
            <a:endParaRPr lang="ko-KR" altLang="en-US"/>
          </a:p>
        </p:txBody>
      </p:sp>
    </p:spTree>
    <p:extLst>
      <p:ext uri="{BB962C8B-B14F-4D97-AF65-F5344CB8AC3E}">
        <p14:creationId xmlns:p14="http://schemas.microsoft.com/office/powerpoint/2010/main" val="332443271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0" i="0" dirty="0">
                <a:solidFill>
                  <a:srgbClr val="BDC1C6"/>
                </a:solidFill>
                <a:effectLst/>
                <a:latin typeface="arial" panose="020B0604020202020204" pitchFamily="34" charset="0"/>
              </a:rPr>
              <a:t>1</a:t>
            </a:r>
            <a:r>
              <a:rPr lang="en-US" b="0" i="0" baseline="30000" dirty="0">
                <a:solidFill>
                  <a:srgbClr val="BDC1C6"/>
                </a:solidFill>
                <a:effectLst/>
                <a:latin typeface="arial" panose="020B0604020202020204" pitchFamily="34" charset="0"/>
              </a:rPr>
              <a:t>st</a:t>
            </a:r>
            <a:r>
              <a:rPr lang="en-US" b="0" i="0" dirty="0">
                <a:solidFill>
                  <a:srgbClr val="BDC1C6"/>
                </a:solidFill>
                <a:effectLst/>
                <a:latin typeface="arial" panose="020B0604020202020204" pitchFamily="34" charset="0"/>
              </a:rPr>
              <a:t> box:</a:t>
            </a:r>
          </a:p>
          <a:p>
            <a:r>
              <a:rPr lang="en-US" b="0" i="0" dirty="0">
                <a:solidFill>
                  <a:srgbClr val="BDC1C6"/>
                </a:solidFill>
                <a:effectLst/>
                <a:latin typeface="arial" panose="020B0604020202020204" pitchFamily="34" charset="0"/>
              </a:rPr>
              <a:t>95% of the food we eat comes from __inches of top soil (while showing with finger how fragile)</a:t>
            </a:r>
          </a:p>
          <a:p>
            <a:r>
              <a:rPr lang="en-US" b="0" i="0" dirty="0">
                <a:solidFill>
                  <a:srgbClr val="BDC1C6"/>
                </a:solidFill>
                <a:effectLst/>
                <a:latin typeface="arial" panose="020B0604020202020204" pitchFamily="34" charset="0"/>
              </a:rPr>
              <a:t>Soils with high microbial abundance and diversity can </a:t>
            </a:r>
            <a:r>
              <a:rPr lang="en-US" b="1" i="0" dirty="0">
                <a:solidFill>
                  <a:srgbClr val="BCC0C3"/>
                </a:solidFill>
                <a:effectLst/>
                <a:latin typeface="arial" panose="020B0604020202020204" pitchFamily="34" charset="0"/>
              </a:rPr>
              <a:t>support pathogen suppression, increase nutrient availability for crops</a:t>
            </a:r>
            <a:endParaRPr lang="en-US" altLang="ko-KR" dirty="0"/>
          </a:p>
          <a:p>
            <a:r>
              <a:rPr lang="en-US" b="0" i="0" dirty="0">
                <a:solidFill>
                  <a:srgbClr val="BDC1C6"/>
                </a:solidFill>
                <a:effectLst/>
                <a:latin typeface="arial" panose="020B0604020202020204" pitchFamily="34" charset="0"/>
              </a:rPr>
              <a:t>soils contain about three times more C than vegetation and twice as much as that which is present in the atmosphere </a:t>
            </a:r>
          </a:p>
          <a:p>
            <a:endParaRPr lang="en-US" altLang="ko-KR" b="0" i="0" dirty="0">
              <a:solidFill>
                <a:srgbClr val="BDC1C6"/>
              </a:solidFill>
              <a:effectLst/>
              <a:latin typeface="arial" panose="020B0604020202020204" pitchFamily="34" charset="0"/>
            </a:endParaRPr>
          </a:p>
          <a:p>
            <a:r>
              <a:rPr lang="en-US" altLang="ko-KR" dirty="0"/>
              <a:t>2</a:t>
            </a:r>
            <a:r>
              <a:rPr lang="en-US" altLang="ko-KR" baseline="30000" dirty="0"/>
              <a:t>nd</a:t>
            </a:r>
            <a:r>
              <a:rPr lang="en-US" altLang="ko-KR" dirty="0"/>
              <a:t> box:</a:t>
            </a:r>
          </a:p>
          <a:p>
            <a:r>
              <a:rPr lang="en-US" altLang="ko-KR" dirty="0"/>
              <a:t>It includes many, many types including some you might know : peptides, saturated chains, lipids, aromatic, polysaccharides </a:t>
            </a:r>
            <a:r>
              <a:rPr lang="en-US" altLang="ko-KR" dirty="0" err="1"/>
              <a:t>etc</a:t>
            </a:r>
            <a:endParaRPr lang="en-US" altLang="ko-KR" dirty="0"/>
          </a:p>
          <a:p>
            <a:endParaRPr lang="en-US" altLang="ko-KR" dirty="0"/>
          </a:p>
          <a:p>
            <a:r>
              <a:rPr lang="en-US" altLang="ko-KR" dirty="0"/>
              <a:t>3</a:t>
            </a:r>
            <a:r>
              <a:rPr lang="en-US" altLang="ko-KR" baseline="30000" dirty="0"/>
              <a:t>rd</a:t>
            </a:r>
            <a:r>
              <a:rPr lang="en-US" altLang="ko-KR" dirty="0"/>
              <a:t> box:</a:t>
            </a:r>
          </a:p>
          <a:p>
            <a:r>
              <a:rPr lang="en-US" altLang="ko-KR" dirty="0"/>
              <a:t>One third of the world’s terrestrial land is tended farmland and by increasing just 0.4% of their SOC we can save this much water, making it robust in climate change induced drought and</a:t>
            </a:r>
          </a:p>
          <a:p>
            <a:r>
              <a:rPr lang="en-US" altLang="ko-KR" dirty="0"/>
              <a:t>Can sequester enough CO2 from the atmosphere to curb the Keeling Curve</a:t>
            </a:r>
          </a:p>
          <a:p>
            <a:endParaRPr lang="en-US" altLang="ko-KR" dirty="0"/>
          </a:p>
          <a:p>
            <a:endParaRPr lang="en-US" altLang="ko-KR" dirty="0"/>
          </a:p>
          <a:p>
            <a:endParaRPr lang="en-US" altLang="ko-KR" dirty="0"/>
          </a:p>
          <a:p>
            <a:r>
              <a:rPr lang="en-US" altLang="ko-KR" dirty="0"/>
              <a:t>Why is soil health important? (1. 90% of world's food source comes from 40cm of topsoil, 2. soil health helps to regulate water storage in terrestrial land, 3. soil holds the 2nd largest carbon stock in the world, more than the plants above it) </a:t>
            </a:r>
          </a:p>
          <a:p>
            <a:r>
              <a:rPr lang="en-US" altLang="ko-KR" dirty="0"/>
              <a:t> </a:t>
            </a:r>
          </a:p>
          <a:p>
            <a:r>
              <a:rPr lang="en-US" altLang="ko-KR" dirty="0"/>
              <a:t>What is soil health? (Soil health is most dominantly determined by SOC because SOC helps to harbor microbial life, improve SWHC, aids plants taking up nutrients </a:t>
            </a:r>
            <a:r>
              <a:rPr lang="en-US" altLang="ko-KR" dirty="0" err="1"/>
              <a:t>etc</a:t>
            </a:r>
            <a:r>
              <a:rPr lang="en-US" altLang="ko-KR" dirty="0"/>
              <a:t>, basically the difference between sand and lush soil is SOC)</a:t>
            </a:r>
          </a:p>
          <a:p>
            <a:endParaRPr lang="en-US" altLang="ko-KR" dirty="0"/>
          </a:p>
          <a:p>
            <a:r>
              <a:rPr lang="en-US" altLang="ko-KR" dirty="0"/>
              <a:t>SOC is endangered because of unsustainable massive scale industrial farming practices (over the past 40 years, UNFAO has surveyed that global farmland SOC decreased by 70%)</a:t>
            </a:r>
          </a:p>
          <a:p>
            <a:endParaRPr lang="en-US" altLang="ko-KR" dirty="0"/>
          </a:p>
          <a:p>
            <a:r>
              <a:rPr lang="en-US" altLang="ko-KR" dirty="0"/>
              <a:t>SOC is the biggest source of terrestrial carbon storage and with 5 billion hectares of manageable farmland (third of global land area), even a 0.1% SOC increase over 5 years can hugely curb the CO2 build up curve (include graph to illustrate this calculation)</a:t>
            </a:r>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2</a:t>
            </a:fld>
            <a:endParaRPr lang="ko-KR" altLang="en-US"/>
          </a:p>
        </p:txBody>
      </p:sp>
    </p:spTree>
    <p:extLst>
      <p:ext uri="{BB962C8B-B14F-4D97-AF65-F5344CB8AC3E}">
        <p14:creationId xmlns:p14="http://schemas.microsoft.com/office/powerpoint/2010/main" val="1958760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 is not something that you can just spray but it comes from decades and centuries of organic matter stacking (nature) but they deplete so </a:t>
            </a:r>
            <a:r>
              <a:rPr lang="en-US" dirty="0" err="1"/>
              <a:t>so</a:t>
            </a:r>
            <a:r>
              <a:rPr lang="en-US" dirty="0"/>
              <a:t> fast</a:t>
            </a:r>
          </a:p>
        </p:txBody>
      </p:sp>
      <p:sp>
        <p:nvSpPr>
          <p:cNvPr id="4" name="Slide Number Placeholder 3"/>
          <p:cNvSpPr>
            <a:spLocks noGrp="1"/>
          </p:cNvSpPr>
          <p:nvPr>
            <p:ph type="sldNum" sz="quarter" idx="5"/>
          </p:nvPr>
        </p:nvSpPr>
        <p:spPr/>
        <p:txBody>
          <a:bodyPr/>
          <a:lstStyle/>
          <a:p>
            <a:fld id="{11F3BF3F-865B-4AB2-A2F8-0F21D239BB14}" type="slidenum">
              <a:rPr lang="ko-KR" altLang="en-US" smtClean="0"/>
              <a:t>3</a:t>
            </a:fld>
            <a:endParaRPr lang="ko-KR" altLang="en-US"/>
          </a:p>
        </p:txBody>
      </p:sp>
    </p:spTree>
    <p:extLst>
      <p:ext uri="{BB962C8B-B14F-4D97-AF65-F5344CB8AC3E}">
        <p14:creationId xmlns:p14="http://schemas.microsoft.com/office/powerpoint/2010/main" val="3950075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Problem definition</a:t>
            </a:r>
          </a:p>
          <a:p>
            <a:r>
              <a:rPr lang="en-US" altLang="ko-KR" dirty="0"/>
              <a:t> - SOC drop is not noticeable at first but below a certain point the crops and plants above will suffer reduced yield, the soil is unable to hold water even if there is rain </a:t>
            </a:r>
            <a:r>
              <a:rPr lang="en-US" altLang="ko-KR" dirty="0" err="1"/>
              <a:t>etc</a:t>
            </a:r>
            <a:endParaRPr lang="en-US" altLang="ko-KR" dirty="0"/>
          </a:p>
          <a:p>
            <a:r>
              <a:rPr lang="en-US" altLang="ko-KR" dirty="0"/>
              <a:t> - On top of that SOC cannot be restored to healthy levels when SOC drops too much</a:t>
            </a:r>
          </a:p>
          <a:p>
            <a:r>
              <a:rPr lang="en-US" altLang="ko-KR" dirty="0"/>
              <a:t> - Soil is one of the largest carbon banks in </a:t>
            </a:r>
            <a:r>
              <a:rPr lang="en-US" altLang="ko-KR" dirty="0" err="1"/>
              <a:t>th</a:t>
            </a:r>
            <a:r>
              <a:rPr lang="en-US" altLang="ko-KR" dirty="0"/>
              <a:t> world and since there are </a:t>
            </a:r>
          </a:p>
          <a:p>
            <a:r>
              <a:rPr lang="en-US" altLang="ko-KR" dirty="0"/>
              <a:t> - So SOC needs to be monitored at huge scale globally to both aid SOC preservation efforts by governments (in terms of incentives when farmers raise the SOC of their farmland) and to warn nations of dangerous SOC levels at real-time</a:t>
            </a:r>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4</a:t>
            </a:fld>
            <a:endParaRPr lang="ko-KR" altLang="en-US"/>
          </a:p>
        </p:txBody>
      </p:sp>
    </p:spTree>
    <p:extLst>
      <p:ext uri="{BB962C8B-B14F-4D97-AF65-F5344CB8AC3E}">
        <p14:creationId xmlns:p14="http://schemas.microsoft.com/office/powerpoint/2010/main" val="3310047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Related works</a:t>
            </a:r>
          </a:p>
          <a:p>
            <a:r>
              <a:rPr lang="en-US" altLang="ko-KR" dirty="0"/>
              <a:t> -  Current methods of assessing SOC utilize chemical tests (Walkley-Black test) but is time-consuming, expensive and not scalable</a:t>
            </a:r>
          </a:p>
          <a:p>
            <a:r>
              <a:rPr lang="en-US" altLang="ko-KR" dirty="0"/>
              <a:t> - There has been efforts to use portable on ground spectroscopy but these </a:t>
            </a:r>
            <a:r>
              <a:rPr lang="en-US" altLang="ko-KR" dirty="0" err="1"/>
              <a:t>insturments</a:t>
            </a:r>
            <a:r>
              <a:rPr lang="en-US" altLang="ko-KR" dirty="0"/>
              <a:t> are very expensive (the most portable one is the size of a carrier bag and costs 1</a:t>
            </a:r>
            <a:r>
              <a:rPr lang="ko-KR" altLang="en-US" dirty="0"/>
              <a:t>억원</a:t>
            </a:r>
            <a:r>
              <a:rPr lang="en-US" altLang="ko-KR" dirty="0"/>
              <a:t>)</a:t>
            </a:r>
          </a:p>
          <a:p>
            <a:r>
              <a:rPr lang="en-US" altLang="ko-KR" dirty="0"/>
              <a:t> - Taking inspiration from the spectroscopy method multi-spectral imagery satellites have been used to do this but massively lack accuracy due to ground being covered with vegetation, not enough information</a:t>
            </a:r>
          </a:p>
          <a:p>
            <a:endParaRPr lang="en-US" altLang="ko-KR" dirty="0"/>
          </a:p>
          <a:p>
            <a:r>
              <a:rPr lang="en-US" altLang="ko-KR" dirty="0"/>
              <a:t>Also mention that this won’t work if there is vegetation and clouds</a:t>
            </a:r>
            <a:endParaRPr lang="ko-KR" altLang="en-US" dirty="0"/>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5</a:t>
            </a:fld>
            <a:endParaRPr lang="ko-KR" altLang="en-US"/>
          </a:p>
        </p:txBody>
      </p:sp>
    </p:spTree>
    <p:extLst>
      <p:ext uri="{BB962C8B-B14F-4D97-AF65-F5344CB8AC3E}">
        <p14:creationId xmlns:p14="http://schemas.microsoft.com/office/powerpoint/2010/main" val="664614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Approach</a:t>
            </a:r>
          </a:p>
          <a:p>
            <a:r>
              <a:rPr lang="en-US" altLang="ko-KR" dirty="0"/>
              <a:t> - we use 3 main features to predict the SOC</a:t>
            </a:r>
          </a:p>
          <a:p>
            <a:r>
              <a:rPr lang="en-US" altLang="ko-KR" dirty="0"/>
              <a:t> - 1.Sentinel-2 satellite multispectral imagery can provide 13 discrete spectral information at resolution of 20m. Here we filter our satellite images based on NDVI and BSI which shows us how bare the soil is (if it is covered, the satellite measurement is wrong)</a:t>
            </a:r>
          </a:p>
          <a:p>
            <a:r>
              <a:rPr lang="en-US" altLang="ko-KR" dirty="0"/>
              <a:t> - 2.We include not just average precipitation of the region but also the rainfall over the are for 10 days leading to the date of satellite image acquisition</a:t>
            </a:r>
          </a:p>
          <a:p>
            <a:r>
              <a:rPr lang="en-US" altLang="ko-KR" dirty="0"/>
              <a:t> - 3.SWHC is highly dependent on SOC hence along with sentinel satellite multispectral imagery, we use rudimentary SWHC measuring setup to measure SWHC.</a:t>
            </a:r>
          </a:p>
          <a:p>
            <a:r>
              <a:rPr lang="en-US" altLang="ko-KR" dirty="0"/>
              <a:t> - Also taking inspiration from SWHC we use Synthetic Aperture Radar to measure the soil moisture before and after a rainfall event and add that as a feature.</a:t>
            </a:r>
          </a:p>
          <a:p>
            <a:r>
              <a:rPr lang="en-US" altLang="ko-KR" dirty="0"/>
              <a:t> - We visited farmlands in </a:t>
            </a:r>
            <a:r>
              <a:rPr lang="ko-KR" altLang="en-US" dirty="0"/>
              <a:t>이천 </a:t>
            </a:r>
            <a:r>
              <a:rPr lang="en-US" altLang="ko-KR" dirty="0"/>
              <a:t>to collect topsoil samples and used Walkley-Black test to record label values of the ML algorithm</a:t>
            </a:r>
          </a:p>
          <a:p>
            <a:r>
              <a:rPr lang="en-US" altLang="ko-KR" dirty="0"/>
              <a:t> - We input all these data (1,2,3) into ML algorithm and predict SOC level. This is called remote sensing</a:t>
            </a:r>
          </a:p>
          <a:p>
            <a:endParaRPr lang="en-US" altLang="ko-KR" dirty="0"/>
          </a:p>
          <a:p>
            <a:r>
              <a:rPr lang="en-US" altLang="ko-KR" dirty="0"/>
              <a:t>Also mention the advantage of S1 not being tackled by clouds</a:t>
            </a:r>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6</a:t>
            </a:fld>
            <a:endParaRPr lang="ko-KR" altLang="en-US"/>
          </a:p>
        </p:txBody>
      </p:sp>
    </p:spTree>
    <p:extLst>
      <p:ext uri="{BB962C8B-B14F-4D97-AF65-F5344CB8AC3E}">
        <p14:creationId xmlns:p14="http://schemas.microsoft.com/office/powerpoint/2010/main" val="393043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7</a:t>
            </a:fld>
            <a:endParaRPr lang="ko-KR" altLang="en-US"/>
          </a:p>
        </p:txBody>
      </p:sp>
    </p:spTree>
    <p:extLst>
      <p:ext uri="{BB962C8B-B14F-4D97-AF65-F5344CB8AC3E}">
        <p14:creationId xmlns:p14="http://schemas.microsoft.com/office/powerpoint/2010/main" val="107277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NDVI during peak growing season to add into our features (this alone is very inaccurate) DOI: 10.1080/10106049.2017.1381179 </a:t>
            </a:r>
          </a:p>
        </p:txBody>
      </p:sp>
      <p:sp>
        <p:nvSpPr>
          <p:cNvPr id="4" name="Slide Number Placeholder 3"/>
          <p:cNvSpPr>
            <a:spLocks noGrp="1"/>
          </p:cNvSpPr>
          <p:nvPr>
            <p:ph type="sldNum" sz="quarter" idx="5"/>
          </p:nvPr>
        </p:nvSpPr>
        <p:spPr/>
        <p:txBody>
          <a:bodyPr/>
          <a:lstStyle/>
          <a:p>
            <a:fld id="{11F3BF3F-865B-4AB2-A2F8-0F21D239BB14}" type="slidenum">
              <a:rPr lang="ko-KR" altLang="en-US" smtClean="0"/>
              <a:t>9</a:t>
            </a:fld>
            <a:endParaRPr lang="ko-KR" altLang="en-US"/>
          </a:p>
        </p:txBody>
      </p:sp>
    </p:spTree>
    <p:extLst>
      <p:ext uri="{BB962C8B-B14F-4D97-AF65-F5344CB8AC3E}">
        <p14:creationId xmlns:p14="http://schemas.microsoft.com/office/powerpoint/2010/main" val="3736143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ask then why not use NDVI to determine yield and hence SOC? Ans: the relationship of NDVI vs Yield is very different for different crops (this is only for rice in intro page) and some show little correlation. </a:t>
            </a:r>
          </a:p>
          <a:p>
            <a:r>
              <a:rPr lang="en-US" dirty="0"/>
              <a:t>Not only that the effect due to low SOC becomes evident only at low SOC (evident means the effects showing in NDVI), so why don’t we just detect low SOC when this happens? Its </a:t>
            </a:r>
            <a:r>
              <a:rPr lang="en-US" dirty="0" err="1"/>
              <a:t>cuz</a:t>
            </a:r>
            <a:r>
              <a:rPr lang="en-US" dirty="0"/>
              <a:t> I told you intro, raising them takes decades and centuries of work</a:t>
            </a:r>
          </a:p>
          <a:p>
            <a:r>
              <a:rPr lang="en-US" dirty="0"/>
              <a:t>For the SOC to stick to the soil particle otherwise would just be eroded away. SO once we detect SOC using this way of seeing only the crops above, its too late.</a:t>
            </a:r>
          </a:p>
        </p:txBody>
      </p:sp>
      <p:sp>
        <p:nvSpPr>
          <p:cNvPr id="4" name="Slide Number Placeholder 3"/>
          <p:cNvSpPr>
            <a:spLocks noGrp="1"/>
          </p:cNvSpPr>
          <p:nvPr>
            <p:ph type="sldNum" sz="quarter" idx="5"/>
          </p:nvPr>
        </p:nvSpPr>
        <p:spPr/>
        <p:txBody>
          <a:bodyPr/>
          <a:lstStyle/>
          <a:p>
            <a:fld id="{11F3BF3F-865B-4AB2-A2F8-0F21D239BB14}" type="slidenum">
              <a:rPr lang="ko-KR" altLang="en-US" smtClean="0"/>
              <a:t>11</a:t>
            </a:fld>
            <a:endParaRPr lang="ko-KR" altLang="en-US"/>
          </a:p>
        </p:txBody>
      </p:sp>
    </p:spTree>
    <p:extLst>
      <p:ext uri="{BB962C8B-B14F-4D97-AF65-F5344CB8AC3E}">
        <p14:creationId xmlns:p14="http://schemas.microsoft.com/office/powerpoint/2010/main" val="2697700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3681070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2022-11-08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248892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2022-11-08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11214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551486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2022-11-08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2150654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2022-11-08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314813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2022-11-08</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2441631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2022-11-08</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a:xfrm>
            <a:off x="7153275" y="6589714"/>
            <a:ext cx="2057400" cy="365125"/>
          </a:xfrm>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807936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7" name="사각형: 잘린 대각선 방향 모서리 6">
            <a:extLst>
              <a:ext uri="{FF2B5EF4-FFF2-40B4-BE49-F238E27FC236}">
                <a16:creationId xmlns:a16="http://schemas.microsoft.com/office/drawing/2014/main" id="{7AD11246-FE28-4536-A9BE-EFC4DCB42063}"/>
              </a:ext>
            </a:extLst>
          </p:cNvPr>
          <p:cNvSpPr/>
          <p:nvPr userDrawn="1"/>
        </p:nvSpPr>
        <p:spPr>
          <a:xfrm rot="16200000" flipH="1">
            <a:off x="4193683" y="-4173374"/>
            <a:ext cx="783122" cy="9129871"/>
          </a:xfrm>
          <a:prstGeom prst="snip2DiagRect">
            <a:avLst>
              <a:gd name="adj1" fmla="val 0"/>
              <a:gd name="adj2" fmla="val 0"/>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indent="0" algn="l" defTabSz="914400" rtl="0" eaLnBrk="1" fontAlgn="auto" latinLnBrk="1" hangingPunct="1">
              <a:lnSpc>
                <a:spcPct val="100000"/>
              </a:lnSpc>
              <a:spcBef>
                <a:spcPts val="0"/>
              </a:spcBef>
              <a:spcAft>
                <a:spcPts val="0"/>
              </a:spcAft>
              <a:buClrTx/>
              <a:buSzTx/>
              <a:buFontTx/>
              <a:buNone/>
              <a:tabLst/>
            </a:pPr>
            <a:endParaRPr kumimoji="0" lang="ko-KR" altLang="en-US" sz="1200" b="0" i="0" u="none" strike="noStrike" kern="1200" cap="none" spc="0" normalizeH="0" baseline="0" noProof="0">
              <a:ln>
                <a:noFill/>
              </a:ln>
              <a:solidFill>
                <a:schemeClr val="bg1"/>
              </a:solidFill>
              <a:effectLst/>
              <a:uLnTx/>
              <a:uFillTx/>
              <a:latin typeface="KoPubWorld돋움체 Medium" panose="00000600000000000000" pitchFamily="2" charset="-127"/>
              <a:ea typeface="KoPubWorld돋움체 Medium" panose="00000600000000000000" pitchFamily="2" charset="-127"/>
              <a:cs typeface="+mn-cs"/>
            </a:endParaRPr>
          </a:p>
        </p:txBody>
      </p:sp>
      <p:sp>
        <p:nvSpPr>
          <p:cNvPr id="8" name="사각형: 잘린 대각선 방향 모서리 7">
            <a:extLst>
              <a:ext uri="{FF2B5EF4-FFF2-40B4-BE49-F238E27FC236}">
                <a16:creationId xmlns:a16="http://schemas.microsoft.com/office/drawing/2014/main" id="{2F6D7F9D-1FF6-48BF-956A-42284D941111}"/>
              </a:ext>
            </a:extLst>
          </p:cNvPr>
          <p:cNvSpPr/>
          <p:nvPr userDrawn="1"/>
        </p:nvSpPr>
        <p:spPr>
          <a:xfrm rot="16200000" flipH="1">
            <a:off x="4567019" y="-3785645"/>
            <a:ext cx="42119" cy="9135550"/>
          </a:xfrm>
          <a:prstGeom prst="snip2DiagRect">
            <a:avLst>
              <a:gd name="adj1" fmla="val 0"/>
              <a:gd name="adj2" fmla="val 0"/>
            </a:avLst>
          </a:prstGeom>
          <a:solidFill>
            <a:schemeClr val="bg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indent="0" algn="l" defTabSz="914400" rtl="0" eaLnBrk="1" fontAlgn="auto" latinLnBrk="1" hangingPunct="1">
              <a:lnSpc>
                <a:spcPct val="100000"/>
              </a:lnSpc>
              <a:spcBef>
                <a:spcPts val="0"/>
              </a:spcBef>
              <a:spcAft>
                <a:spcPts val="0"/>
              </a:spcAft>
              <a:buClrTx/>
              <a:buSzTx/>
              <a:buFontTx/>
              <a:buNone/>
              <a:tabLst/>
            </a:pPr>
            <a:endParaRPr kumimoji="0" lang="ko-KR" altLang="en-US" sz="1200" b="0" i="0" u="none" strike="noStrike" kern="1200" cap="none" spc="0" normalizeH="0" baseline="0" noProof="0">
              <a:ln>
                <a:noFill/>
              </a:ln>
              <a:solidFill>
                <a:schemeClr val="bg1"/>
              </a:solidFill>
              <a:effectLst/>
              <a:uLnTx/>
              <a:uFillTx/>
              <a:latin typeface="KoPubWorld돋움체 Medium" panose="00000600000000000000" pitchFamily="2" charset="-127"/>
              <a:ea typeface="KoPubWorld돋움체 Medium" panose="00000600000000000000" pitchFamily="2" charset="-127"/>
              <a:cs typeface="+mn-cs"/>
            </a:endParaRPr>
          </a:p>
        </p:txBody>
      </p:sp>
      <p:grpSp>
        <p:nvGrpSpPr>
          <p:cNvPr id="9" name="그룹 8">
            <a:extLst>
              <a:ext uri="{FF2B5EF4-FFF2-40B4-BE49-F238E27FC236}">
                <a16:creationId xmlns:a16="http://schemas.microsoft.com/office/drawing/2014/main" id="{29806227-7292-4584-A130-527BE12B0569}"/>
              </a:ext>
            </a:extLst>
          </p:cNvPr>
          <p:cNvGrpSpPr/>
          <p:nvPr userDrawn="1"/>
        </p:nvGrpSpPr>
        <p:grpSpPr>
          <a:xfrm>
            <a:off x="-8465" y="-7215"/>
            <a:ext cx="1119271" cy="888012"/>
            <a:chOff x="-14023" y="-36104"/>
            <a:chExt cx="1494898" cy="969536"/>
          </a:xfrm>
        </p:grpSpPr>
        <p:sp>
          <p:nvSpPr>
            <p:cNvPr id="10" name="사다리꼴 22">
              <a:extLst>
                <a:ext uri="{FF2B5EF4-FFF2-40B4-BE49-F238E27FC236}">
                  <a16:creationId xmlns:a16="http://schemas.microsoft.com/office/drawing/2014/main" id="{10259568-5A65-4752-B2F8-F3F35A304556}"/>
                </a:ext>
              </a:extLst>
            </p:cNvPr>
            <p:cNvSpPr>
              <a:spLocks noChangeAspect="1"/>
            </p:cNvSpPr>
            <p:nvPr/>
          </p:nvSpPr>
          <p:spPr>
            <a:xfrm rot="10800000">
              <a:off x="-4857" y="-28331"/>
              <a:ext cx="1485732" cy="961763"/>
            </a:xfrm>
            <a:custGeom>
              <a:avLst/>
              <a:gdLst>
                <a:gd name="connsiteX0" fmla="*/ 0 w 5415704"/>
                <a:gd name="connsiteY0" fmla="*/ 6870141 h 6870141"/>
                <a:gd name="connsiteX1" fmla="*/ 2542673 w 5415704"/>
                <a:gd name="connsiteY1" fmla="*/ 0 h 6870141"/>
                <a:gd name="connsiteX2" fmla="*/ 2873031 w 5415704"/>
                <a:gd name="connsiteY2" fmla="*/ 0 h 6870141"/>
                <a:gd name="connsiteX3" fmla="*/ 5415704 w 5415704"/>
                <a:gd name="connsiteY3" fmla="*/ 6870141 h 6870141"/>
                <a:gd name="connsiteX4" fmla="*/ 0 w 5415704"/>
                <a:gd name="connsiteY4" fmla="*/ 6870141 h 6870141"/>
                <a:gd name="connsiteX0" fmla="*/ 0 w 5421159"/>
                <a:gd name="connsiteY0" fmla="*/ 6876237 h 6876237"/>
                <a:gd name="connsiteX1" fmla="*/ 2542673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421159"/>
                <a:gd name="connsiteY0" fmla="*/ 6876237 h 6876237"/>
                <a:gd name="connsiteX1" fmla="*/ 2542673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421159"/>
                <a:gd name="connsiteY0" fmla="*/ 6876237 h 6876237"/>
                <a:gd name="connsiteX1" fmla="*/ 1464765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122405"/>
                <a:gd name="connsiteY0" fmla="*/ 6858504 h 6876237"/>
                <a:gd name="connsiteX1" fmla="*/ 1166011 w 5122405"/>
                <a:gd name="connsiteY1" fmla="*/ 6096 h 6876237"/>
                <a:gd name="connsiteX2" fmla="*/ 5122405 w 5122405"/>
                <a:gd name="connsiteY2" fmla="*/ 0 h 6876237"/>
                <a:gd name="connsiteX3" fmla="*/ 5116950 w 5122405"/>
                <a:gd name="connsiteY3" fmla="*/ 6876237 h 6876237"/>
                <a:gd name="connsiteX4" fmla="*/ 0 w 5122405"/>
                <a:gd name="connsiteY4" fmla="*/ 6858504 h 6876237"/>
                <a:gd name="connsiteX0" fmla="*/ 0 w 5122405"/>
                <a:gd name="connsiteY0" fmla="*/ 6858504 h 6876237"/>
                <a:gd name="connsiteX1" fmla="*/ 1166011 w 5122405"/>
                <a:gd name="connsiteY1" fmla="*/ 6096 h 6876237"/>
                <a:gd name="connsiteX2" fmla="*/ 5122405 w 5122405"/>
                <a:gd name="connsiteY2" fmla="*/ 0 h 6876237"/>
                <a:gd name="connsiteX3" fmla="*/ 5116950 w 5122405"/>
                <a:gd name="connsiteY3" fmla="*/ 6876237 h 6876237"/>
                <a:gd name="connsiteX4" fmla="*/ 0 w 5122405"/>
                <a:gd name="connsiteY4" fmla="*/ 6858504 h 6876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405" h="6876237">
                  <a:moveTo>
                    <a:pt x="0" y="6858504"/>
                  </a:moveTo>
                  <a:lnTo>
                    <a:pt x="1166011" y="6096"/>
                  </a:lnTo>
                  <a:lnTo>
                    <a:pt x="5122405" y="0"/>
                  </a:lnTo>
                  <a:cubicBezTo>
                    <a:pt x="5120587" y="2292079"/>
                    <a:pt x="5118768" y="4584158"/>
                    <a:pt x="5116950" y="6876237"/>
                  </a:cubicBezTo>
                  <a:lnTo>
                    <a:pt x="0" y="6858504"/>
                  </a:lnTo>
                  <a:close/>
                </a:path>
              </a:pathLst>
            </a:custGeom>
            <a:gradFill>
              <a:gsLst>
                <a:gs pos="83000">
                  <a:srgbClr val="2092D0"/>
                </a:gs>
                <a:gs pos="100000">
                  <a:srgbClr val="D1D2D4"/>
                </a:gs>
              </a:gsLst>
              <a:lin ang="138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indent="0" algn="l" defTabSz="914400" rtl="0" eaLnBrk="1" fontAlgn="auto" latinLnBrk="1" hangingPunct="1">
                <a:lnSpc>
                  <a:spcPct val="100000"/>
                </a:lnSpc>
                <a:spcBef>
                  <a:spcPts val="0"/>
                </a:spcBef>
                <a:spcAft>
                  <a:spcPts val="0"/>
                </a:spcAft>
                <a:buClrTx/>
                <a:buSzTx/>
                <a:buFontTx/>
                <a:buNone/>
                <a:tabLst/>
              </a:pPr>
              <a:endParaRPr kumimoji="0" lang="ko-KR" altLang="en-US" sz="1200" b="0" i="0" u="none" strike="noStrike" kern="1200" cap="none" spc="0" normalizeH="0" baseline="0" noProof="0">
                <a:ln>
                  <a:noFill/>
                </a:ln>
                <a:solidFill>
                  <a:schemeClr val="bg1"/>
                </a:solidFill>
                <a:effectLst/>
                <a:uLnTx/>
                <a:uFillTx/>
                <a:latin typeface="KoPubWorld돋움체 Medium" panose="00000600000000000000" pitchFamily="2" charset="-127"/>
                <a:ea typeface="KoPubWorld돋움체 Medium" panose="00000600000000000000" pitchFamily="2" charset="-127"/>
                <a:cs typeface="+mn-cs"/>
              </a:endParaRPr>
            </a:p>
          </p:txBody>
        </p:sp>
        <p:sp>
          <p:nvSpPr>
            <p:cNvPr id="11" name="사다리꼴 22">
              <a:extLst>
                <a:ext uri="{FF2B5EF4-FFF2-40B4-BE49-F238E27FC236}">
                  <a16:creationId xmlns:a16="http://schemas.microsoft.com/office/drawing/2014/main" id="{78F5C303-290C-489C-BF88-71636DCCFAF8}"/>
                </a:ext>
              </a:extLst>
            </p:cNvPr>
            <p:cNvSpPr>
              <a:spLocks noChangeAspect="1"/>
            </p:cNvSpPr>
            <p:nvPr/>
          </p:nvSpPr>
          <p:spPr>
            <a:xfrm rot="10800000">
              <a:off x="-4856" y="-30367"/>
              <a:ext cx="1480653" cy="915009"/>
            </a:xfrm>
            <a:custGeom>
              <a:avLst/>
              <a:gdLst>
                <a:gd name="connsiteX0" fmla="*/ 0 w 5415704"/>
                <a:gd name="connsiteY0" fmla="*/ 6870141 h 6870141"/>
                <a:gd name="connsiteX1" fmla="*/ 2542673 w 5415704"/>
                <a:gd name="connsiteY1" fmla="*/ 0 h 6870141"/>
                <a:gd name="connsiteX2" fmla="*/ 2873031 w 5415704"/>
                <a:gd name="connsiteY2" fmla="*/ 0 h 6870141"/>
                <a:gd name="connsiteX3" fmla="*/ 5415704 w 5415704"/>
                <a:gd name="connsiteY3" fmla="*/ 6870141 h 6870141"/>
                <a:gd name="connsiteX4" fmla="*/ 0 w 5415704"/>
                <a:gd name="connsiteY4" fmla="*/ 6870141 h 6870141"/>
                <a:gd name="connsiteX0" fmla="*/ 0 w 5421159"/>
                <a:gd name="connsiteY0" fmla="*/ 6876237 h 6876237"/>
                <a:gd name="connsiteX1" fmla="*/ 2542673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421159"/>
                <a:gd name="connsiteY0" fmla="*/ 6876237 h 6876237"/>
                <a:gd name="connsiteX1" fmla="*/ 2542673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421159"/>
                <a:gd name="connsiteY0" fmla="*/ 6876237 h 6876237"/>
                <a:gd name="connsiteX1" fmla="*/ 1464765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1159" h="6876237">
                  <a:moveTo>
                    <a:pt x="0" y="6876237"/>
                  </a:moveTo>
                  <a:lnTo>
                    <a:pt x="1464765" y="6096"/>
                  </a:lnTo>
                  <a:lnTo>
                    <a:pt x="5421159" y="0"/>
                  </a:lnTo>
                  <a:cubicBezTo>
                    <a:pt x="5419341" y="2292079"/>
                    <a:pt x="5417522" y="4584158"/>
                    <a:pt x="5415704" y="6876237"/>
                  </a:cubicBezTo>
                  <a:lnTo>
                    <a:pt x="0" y="6876237"/>
                  </a:lnTo>
                  <a:close/>
                </a:path>
              </a:pathLst>
            </a:custGeom>
            <a:solidFill>
              <a:srgbClr val="01358B"/>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indent="0" algn="l" defTabSz="914400" rtl="0" eaLnBrk="1" fontAlgn="auto" latinLnBrk="1" hangingPunct="1">
                <a:lnSpc>
                  <a:spcPct val="100000"/>
                </a:lnSpc>
                <a:spcBef>
                  <a:spcPts val="0"/>
                </a:spcBef>
                <a:spcAft>
                  <a:spcPts val="0"/>
                </a:spcAft>
                <a:buClrTx/>
                <a:buSzTx/>
                <a:buFontTx/>
                <a:buNone/>
                <a:tabLst/>
              </a:pPr>
              <a:endParaRPr kumimoji="0" lang="ko-KR" altLang="en-US" sz="1200" b="0" i="0" u="none" strike="noStrike" kern="1200" cap="none" spc="0" normalizeH="0" baseline="0" noProof="0">
                <a:ln>
                  <a:noFill/>
                </a:ln>
                <a:solidFill>
                  <a:schemeClr val="bg1"/>
                </a:solidFill>
                <a:effectLst/>
                <a:uLnTx/>
                <a:uFillTx/>
                <a:latin typeface="KoPubWorld돋움체 Medium" panose="00000600000000000000" pitchFamily="2" charset="-127"/>
                <a:ea typeface="KoPubWorld돋움체 Medium" panose="00000600000000000000" pitchFamily="2" charset="-127"/>
                <a:cs typeface="+mn-cs"/>
              </a:endParaRPr>
            </a:p>
          </p:txBody>
        </p:sp>
        <p:sp>
          <p:nvSpPr>
            <p:cNvPr id="12" name="직각 삼각형 11">
              <a:extLst>
                <a:ext uri="{FF2B5EF4-FFF2-40B4-BE49-F238E27FC236}">
                  <a16:creationId xmlns:a16="http://schemas.microsoft.com/office/drawing/2014/main" id="{957819F5-A82F-4859-9D6C-47AFADD4C754}"/>
                </a:ext>
              </a:extLst>
            </p:cNvPr>
            <p:cNvSpPr/>
            <p:nvPr/>
          </p:nvSpPr>
          <p:spPr>
            <a:xfrm flipV="1">
              <a:off x="-14023" y="-36104"/>
              <a:ext cx="1407384" cy="849999"/>
            </a:xfrm>
            <a:prstGeom prst="rtTriangle">
              <a:avLst/>
            </a:prstGeom>
            <a:gradFill flip="none" rotWithShape="1">
              <a:gsLst>
                <a:gs pos="23000">
                  <a:schemeClr val="bg1">
                    <a:alpha val="0"/>
                  </a:schemeClr>
                </a:gs>
                <a:gs pos="100000">
                  <a:schemeClr val="bg1">
                    <a:alpha val="15000"/>
                  </a:scheme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200" latinLnBrk="0"/>
              <a:endParaRPr lang="ko-KR" altLang="en-US" sz="1800">
                <a:solidFill>
                  <a:schemeClr val="lt1"/>
                </a:solidFill>
                <a:latin typeface="KoPubWorld돋움체 Medium" panose="00000600000000000000" pitchFamily="2" charset="-127"/>
                <a:ea typeface="KoPubWorld돋움체 Medium" panose="00000600000000000000" pitchFamily="2" charset="-127"/>
              </a:endParaRPr>
            </a:p>
          </p:txBody>
        </p:sp>
      </p:grpSp>
      <p:sp>
        <p:nvSpPr>
          <p:cNvPr id="18" name="Slide Number Placeholder 5">
            <a:extLst>
              <a:ext uri="{FF2B5EF4-FFF2-40B4-BE49-F238E27FC236}">
                <a16:creationId xmlns:a16="http://schemas.microsoft.com/office/drawing/2014/main" id="{3EC25D77-5EC0-45F8-98FC-E93D13F63302}"/>
              </a:ext>
            </a:extLst>
          </p:cNvPr>
          <p:cNvSpPr txBox="1">
            <a:spLocks/>
          </p:cNvSpPr>
          <p:nvPr userDrawn="1"/>
        </p:nvSpPr>
        <p:spPr>
          <a:xfrm>
            <a:off x="8757821" y="6542300"/>
            <a:ext cx="503971" cy="402483"/>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6BF33428-A2EC-4FB6-A305-265D7BB8D3EC}" type="slidenum">
              <a:rPr lang="en-US" altLang="ko-KR" sz="1000" b="0" smtClean="0">
                <a:solidFill>
                  <a:schemeClr val="bg1">
                    <a:lumMod val="6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pPr algn="ctr"/>
              <a:t>‹#›</a:t>
            </a:fld>
            <a:endParaRPr lang="en-US" sz="1000" b="0">
              <a:solidFill>
                <a:schemeClr val="bg1">
                  <a:lumMod val="6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Tree>
    <p:extLst>
      <p:ext uri="{BB962C8B-B14F-4D97-AF65-F5344CB8AC3E}">
        <p14:creationId xmlns:p14="http://schemas.microsoft.com/office/powerpoint/2010/main" val="227918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2022-11-08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1614647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2022-11-08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206642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ea typeface="KoPubWorld돋움체 Medium" panose="00000600000000000000" pitchFamily="2" charset="-127"/>
              </a:defRPr>
            </a:lvl1pPr>
          </a:lstStyle>
          <a:p>
            <a:endParaRPr lang="ko-KR" altLang="en-US"/>
          </a:p>
        </p:txBody>
      </p:sp>
      <p:sp>
        <p:nvSpPr>
          <p:cNvPr id="6" name="Slide Number Placeholder 5"/>
          <p:cNvSpPr>
            <a:spLocks noGrp="1"/>
          </p:cNvSpPr>
          <p:nvPr>
            <p:ph type="sldNum" sz="quarter" idx="4"/>
          </p:nvPr>
        </p:nvSpPr>
        <p:spPr>
          <a:xfrm>
            <a:off x="7162800" y="6580189"/>
            <a:ext cx="2057400" cy="365125"/>
          </a:xfrm>
          <a:prstGeom prst="rect">
            <a:avLst/>
          </a:prstGeom>
        </p:spPr>
        <p:txBody>
          <a:bodyPr vert="horz" lIns="91440" tIns="45720" rIns="91440" bIns="45720" rtlCol="0" anchor="ctr"/>
          <a:lstStyle>
            <a:lvl1pPr algn="r">
              <a:defRPr sz="1200">
                <a:solidFill>
                  <a:schemeClr val="tx1">
                    <a:tint val="75000"/>
                  </a:schemeClr>
                </a:solidFill>
                <a:ea typeface="KoPubWorld돋움체 Medium" panose="00000600000000000000" pitchFamily="2" charset="-127"/>
              </a:defRPr>
            </a:lvl1pPr>
          </a:lstStyle>
          <a:p>
            <a:fld id="{2B1FB976-F401-452A-B664-C6B7F0AF3F50}" type="slidenum">
              <a:rPr lang="ko-KR" altLang="en-US" smtClean="0"/>
              <a:pPr/>
              <a:t>‹#›</a:t>
            </a:fld>
            <a:endParaRPr lang="ko-KR" altLang="en-US"/>
          </a:p>
        </p:txBody>
      </p:sp>
    </p:spTree>
    <p:extLst>
      <p:ext uri="{BB962C8B-B14F-4D97-AF65-F5344CB8AC3E}">
        <p14:creationId xmlns:p14="http://schemas.microsoft.com/office/powerpoint/2010/main" val="26151506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KoPubWorld돋움체 Medium" panose="00000600000000000000" pitchFamily="2"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KoPubWorld돋움체 Medium" panose="000006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World돋움체 Medium" panose="000006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World돋움체 Medium" panose="000006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World돋움체 Medium" panose="000006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World돋움체 Medium" panose="000006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8.jp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atellite view of the Earth">
            <a:extLst>
              <a:ext uri="{FF2B5EF4-FFF2-40B4-BE49-F238E27FC236}">
                <a16:creationId xmlns:a16="http://schemas.microsoft.com/office/drawing/2014/main" id="{893E5ABE-9C86-92DB-1D4C-41A5E757A2BE}"/>
              </a:ext>
            </a:extLst>
          </p:cNvPr>
          <p:cNvPicPr>
            <a:picLocks noChangeAspect="1"/>
          </p:cNvPicPr>
          <p:nvPr/>
        </p:nvPicPr>
        <p:blipFill rotWithShape="1">
          <a:blip r:embed="rId2"/>
          <a:srcRect l="11407" t="3125" r="13578" b="3125"/>
          <a:stretch/>
        </p:blipFill>
        <p:spPr>
          <a:xfrm>
            <a:off x="-1774" y="10"/>
            <a:ext cx="9145773" cy="6857990"/>
          </a:xfrm>
          <a:prstGeom prst="rect">
            <a:avLst/>
          </a:prstGeom>
        </p:spPr>
      </p:pic>
      <mc:AlternateContent xmlns:mc="http://schemas.openxmlformats.org/markup-compatibility/2006">
        <mc:Choice xmlns:am3d="http://schemas.microsoft.com/office/drawing/2017/model3d" Requires="am3d">
          <p:graphicFrame>
            <p:nvGraphicFramePr>
              <p:cNvPr id="17" name="3D Model 16" descr="Hubble telescope in space">
                <a:extLst>
                  <a:ext uri="{FF2B5EF4-FFF2-40B4-BE49-F238E27FC236}">
                    <a16:creationId xmlns:a16="http://schemas.microsoft.com/office/drawing/2014/main" id="{6506A7FD-1D29-B09A-99D8-D9487DF98507}"/>
                  </a:ext>
                </a:extLst>
              </p:cNvPr>
              <p:cNvGraphicFramePr>
                <a:graphicFrameLocks noChangeAspect="1"/>
              </p:cNvGraphicFramePr>
              <p:nvPr>
                <p:extLst>
                  <p:ext uri="{D42A27DB-BD31-4B8C-83A1-F6EECF244321}">
                    <p14:modId xmlns:p14="http://schemas.microsoft.com/office/powerpoint/2010/main" val="845708959"/>
                  </p:ext>
                </p:extLst>
              </p:nvPr>
            </p:nvGraphicFramePr>
            <p:xfrm>
              <a:off x="6469556" y="320148"/>
              <a:ext cx="2169348" cy="2017113"/>
            </p:xfrm>
            <a:graphic>
              <a:graphicData uri="http://schemas.microsoft.com/office/drawing/2017/model3d">
                <am3d:model3d r:embed="rId3">
                  <am3d:spPr>
                    <a:xfrm>
                      <a:off x="0" y="0"/>
                      <a:ext cx="2169348" cy="2017113"/>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8343144" ay="-1988834" az="9277122"/>
                    <am3d:postTrans dx="0" dy="0" dz="0"/>
                  </am3d:trans>
                  <am3d:raster rName="Office3DRenderer" rVer="16.0.8326">
                    <am3d:blip r:embed="rId4"/>
                  </am3d:raster>
                  <am3d:objViewport viewportSz="3615580"/>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17" name="3D Model 16" descr="Hubble telescope in space">
                <a:extLst>
                  <a:ext uri="{FF2B5EF4-FFF2-40B4-BE49-F238E27FC236}">
                    <a16:creationId xmlns:a16="http://schemas.microsoft.com/office/drawing/2014/main" id="{6506A7FD-1D29-B09A-99D8-D9487DF98507}"/>
                  </a:ext>
                </a:extLst>
              </p:cNvPr>
              <p:cNvPicPr>
                <a:picLocks noGrp="1" noRot="1" noChangeAspect="1" noMove="1" noResize="1" noEditPoints="1" noAdjustHandles="1" noChangeArrowheads="1" noChangeShapeType="1" noCrop="1"/>
              </p:cNvPicPr>
              <p:nvPr/>
            </p:nvPicPr>
            <p:blipFill>
              <a:blip r:embed="rId4"/>
              <a:stretch>
                <a:fillRect/>
              </a:stretch>
            </p:blipFill>
            <p:spPr>
              <a:xfrm>
                <a:off x="6469556" y="320148"/>
                <a:ext cx="2169348" cy="2017113"/>
              </a:xfrm>
              <a:prstGeom prst="rect">
                <a:avLst/>
              </a:prstGeom>
            </p:spPr>
          </p:pic>
        </mc:Fallback>
      </mc:AlternateContent>
      <p:sp>
        <p:nvSpPr>
          <p:cNvPr id="10" name="직사각형 9">
            <a:extLst>
              <a:ext uri="{FF2B5EF4-FFF2-40B4-BE49-F238E27FC236}">
                <a16:creationId xmlns:a16="http://schemas.microsoft.com/office/drawing/2014/main" id="{0E5B558D-BBB3-4857-87A1-C43D7E2AF34D}"/>
              </a:ext>
            </a:extLst>
          </p:cNvPr>
          <p:cNvSpPr/>
          <p:nvPr/>
        </p:nvSpPr>
        <p:spPr>
          <a:xfrm>
            <a:off x="172145" y="2135520"/>
            <a:ext cx="4923730" cy="65671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atinLnBrk="0">
              <a:lnSpc>
                <a:spcPct val="130000"/>
              </a:lnSpc>
              <a:spcBef>
                <a:spcPts val="0"/>
              </a:spcBef>
              <a:spcAft>
                <a:spcPts val="0"/>
              </a:spcAft>
            </a:pPr>
            <a:r>
              <a:rPr lang="en-US" altLang="ko-KR" sz="3200" kern="0" dirty="0">
                <a:solidFill>
                  <a:schemeClr val="bg1"/>
                </a:solidFill>
                <a:latin typeface="Tahoma" panose="020B0604030504040204" pitchFamily="34" charset="0"/>
                <a:ea typeface="Tahoma" panose="020B0604030504040204" pitchFamily="34" charset="0"/>
                <a:cs typeface="Tahoma" panose="020B0604030504040204" pitchFamily="34" charset="0"/>
              </a:rPr>
              <a:t>Project Gaia</a:t>
            </a:r>
          </a:p>
        </p:txBody>
      </p:sp>
      <p:sp>
        <p:nvSpPr>
          <p:cNvPr id="15" name="직사각형 14">
            <a:extLst>
              <a:ext uri="{FF2B5EF4-FFF2-40B4-BE49-F238E27FC236}">
                <a16:creationId xmlns:a16="http://schemas.microsoft.com/office/drawing/2014/main" id="{1F7061B4-042C-4A60-A9B5-58BF66337776}"/>
              </a:ext>
            </a:extLst>
          </p:cNvPr>
          <p:cNvSpPr/>
          <p:nvPr/>
        </p:nvSpPr>
        <p:spPr>
          <a:xfrm>
            <a:off x="172144" y="3243898"/>
            <a:ext cx="7172239" cy="19749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atinLnBrk="0">
              <a:lnSpc>
                <a:spcPct val="130000"/>
              </a:lnSpc>
              <a:spcBef>
                <a:spcPts val="0"/>
              </a:spcBef>
              <a:spcAft>
                <a:spcPts val="0"/>
              </a:spcAft>
            </a:pP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Dong-Yoon Kim, Woo-Young Park, </a:t>
            </a:r>
            <a:r>
              <a:rPr lang="en-US" altLang="ko-KR" sz="1600" kern="0" dirty="0" err="1">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Jin</a:t>
            </a: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-Sung Kim, </a:t>
            </a:r>
            <a:r>
              <a:rPr lang="en-US" altLang="ko-KR" sz="1600" kern="0" dirty="0" err="1">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Su</a:t>
            </a: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-Min Oh, Alfred Cueva</a:t>
            </a:r>
          </a:p>
          <a:p>
            <a:pPr latinLnBrk="0">
              <a:lnSpc>
                <a:spcPct val="130000"/>
              </a:lnSpc>
              <a:spcBef>
                <a:spcPts val="0"/>
              </a:spcBef>
              <a:spcAft>
                <a:spcPts val="0"/>
              </a:spcAft>
            </a:pPr>
            <a:endPar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latinLnBrk="0">
              <a:lnSpc>
                <a:spcPct val="130000"/>
              </a:lnSpc>
              <a:spcBef>
                <a:spcPts val="0"/>
              </a:spcBef>
              <a:spcAft>
                <a:spcPts val="0"/>
              </a:spcAft>
            </a:pP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Seoul National University, Seoul, Korea</a:t>
            </a:r>
          </a:p>
          <a:p>
            <a:pPr latinLnBrk="0">
              <a:lnSpc>
                <a:spcPct val="130000"/>
              </a:lnSpc>
              <a:spcBef>
                <a:spcPts val="0"/>
              </a:spcBef>
              <a:spcAft>
                <a:spcPts val="0"/>
              </a:spcAft>
            </a:pPr>
            <a:endPar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latinLnBrk="0">
              <a:lnSpc>
                <a:spcPct val="130000"/>
              </a:lnSpc>
              <a:spcBef>
                <a:spcPts val="0"/>
              </a:spcBef>
              <a:spcAft>
                <a:spcPts val="0"/>
              </a:spcAft>
            </a:pPr>
            <a:endPar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latinLnBrk="0">
              <a:lnSpc>
                <a:spcPct val="130000"/>
              </a:lnSpc>
              <a:spcBef>
                <a:spcPts val="0"/>
              </a:spcBef>
              <a:spcAft>
                <a:spcPts val="0"/>
              </a:spcAft>
            </a:pP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2022.11.17</a:t>
            </a:r>
          </a:p>
        </p:txBody>
      </p:sp>
      <p:grpSp>
        <p:nvGrpSpPr>
          <p:cNvPr id="12" name="그룹 11">
            <a:extLst>
              <a:ext uri="{FF2B5EF4-FFF2-40B4-BE49-F238E27FC236}">
                <a16:creationId xmlns:a16="http://schemas.microsoft.com/office/drawing/2014/main" id="{59B77C54-1633-45E7-89DF-2EAF2148C319}"/>
              </a:ext>
            </a:extLst>
          </p:cNvPr>
          <p:cNvGrpSpPr/>
          <p:nvPr/>
        </p:nvGrpSpPr>
        <p:grpSpPr>
          <a:xfrm rot="10800000" flipH="1">
            <a:off x="206739" y="3120762"/>
            <a:ext cx="2216556" cy="0"/>
            <a:chOff x="294597" y="4437112"/>
            <a:chExt cx="2004922" cy="0"/>
          </a:xfrm>
        </p:grpSpPr>
        <p:cxnSp>
          <p:nvCxnSpPr>
            <p:cNvPr id="13" name="직선 연결선 12">
              <a:extLst>
                <a:ext uri="{FF2B5EF4-FFF2-40B4-BE49-F238E27FC236}">
                  <a16:creationId xmlns:a16="http://schemas.microsoft.com/office/drawing/2014/main" id="{5B9986A9-BF92-4D44-A167-EEC881EF45F6}"/>
                </a:ext>
              </a:extLst>
            </p:cNvPr>
            <p:cNvCxnSpPr>
              <a:cxnSpLocks/>
            </p:cNvCxnSpPr>
            <p:nvPr/>
          </p:nvCxnSpPr>
          <p:spPr bwMode="auto">
            <a:xfrm flipH="1">
              <a:off x="451586" y="4437112"/>
              <a:ext cx="1847933" cy="0"/>
            </a:xfrm>
            <a:prstGeom prst="line">
              <a:avLst/>
            </a:prstGeom>
            <a:ln w="9525">
              <a:solidFill>
                <a:srgbClr val="C4C4C4"/>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4" name="직선 연결선 13">
              <a:extLst>
                <a:ext uri="{FF2B5EF4-FFF2-40B4-BE49-F238E27FC236}">
                  <a16:creationId xmlns:a16="http://schemas.microsoft.com/office/drawing/2014/main" id="{4B854FDC-94DC-4695-8BBD-D09553EAD3C1}"/>
                </a:ext>
              </a:extLst>
            </p:cNvPr>
            <p:cNvCxnSpPr>
              <a:cxnSpLocks/>
            </p:cNvCxnSpPr>
            <p:nvPr/>
          </p:nvCxnSpPr>
          <p:spPr bwMode="auto">
            <a:xfrm flipH="1">
              <a:off x="294597" y="4437112"/>
              <a:ext cx="566190" cy="0"/>
            </a:xfrm>
            <a:prstGeom prst="line">
              <a:avLst/>
            </a:prstGeom>
            <a:ln w="38100">
              <a:solidFill>
                <a:srgbClr val="C4C4C4"/>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pic>
        <p:nvPicPr>
          <p:cNvPr id="1026" name="Picture 2" descr="모바일 사용자 사이트 | 로그인">
            <a:extLst>
              <a:ext uri="{FF2B5EF4-FFF2-40B4-BE49-F238E27FC236}">
                <a16:creationId xmlns:a16="http://schemas.microsoft.com/office/drawing/2014/main" id="{87155E53-CBE8-457D-946B-F168E36F82B9}"/>
              </a:ext>
            </a:extLst>
          </p:cNvPr>
          <p:cNvPicPr>
            <a:picLocks noChangeAspect="1" noChangeArrowheads="1"/>
          </p:cNvPicPr>
          <p:nvPr/>
        </p:nvPicPr>
        <p:blipFill rotWithShape="1">
          <a:blip r:embed="rId5" cstate="hqprint">
            <a:duotone>
              <a:schemeClr val="bg2">
                <a:shade val="45000"/>
                <a:satMod val="135000"/>
              </a:schemeClr>
              <a:prstClr val="white"/>
            </a:duotone>
            <a:extLst>
              <a:ext uri="{28A0092B-C50C-407E-A947-70E740481C1C}">
                <a14:useLocalDpi xmlns:a14="http://schemas.microsoft.com/office/drawing/2010/main" val="0"/>
              </a:ext>
            </a:extLst>
          </a:blip>
          <a:srcRect l="22040" r="26171" b="35619"/>
          <a:stretch/>
        </p:blipFill>
        <p:spPr bwMode="auto">
          <a:xfrm>
            <a:off x="8285495" y="6099966"/>
            <a:ext cx="706818"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98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E9F93F-71FA-E1E2-1E15-BE35887EEB07}"/>
              </a:ext>
            </a:extLst>
          </p:cNvPr>
          <p:cNvPicPr>
            <a:picLocks noChangeAspect="1"/>
          </p:cNvPicPr>
          <p:nvPr/>
        </p:nvPicPr>
        <p:blipFill rotWithShape="1">
          <a:blip r:embed="rId2">
            <a:alphaModFix amt="35000"/>
          </a:blip>
          <a:srcRect/>
          <a:stretch/>
        </p:blipFill>
        <p:spPr>
          <a:xfrm>
            <a:off x="20" y="1"/>
            <a:ext cx="9143980" cy="6857999"/>
          </a:xfrm>
          <a:prstGeom prst="rect">
            <a:avLst/>
          </a:prstGeom>
        </p:spPr>
      </p:pic>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0FC6F1D-FC2D-91E4-7A95-C21022CE7FA9}"/>
              </a:ext>
            </a:extLst>
          </p:cNvPr>
          <p:cNvSpPr txBox="1"/>
          <p:nvPr/>
        </p:nvSpPr>
        <p:spPr>
          <a:xfrm>
            <a:off x="3761758" y="2286000"/>
            <a:ext cx="4524989" cy="2001188"/>
          </a:xfrm>
          <a:prstGeom prst="rect">
            <a:avLst/>
          </a:prstGeom>
        </p:spPr>
        <p:txBody>
          <a:bodyPr vert="horz" lIns="91440" tIns="45720" rIns="91440" bIns="45720" rtlCol="0" anchor="ctr">
            <a:normAutofit/>
          </a:bodyPr>
          <a:lstStyle/>
          <a:p>
            <a:pPr defTabSz="914400">
              <a:lnSpc>
                <a:spcPct val="90000"/>
              </a:lnSpc>
              <a:spcAft>
                <a:spcPts val="600"/>
              </a:spcAft>
            </a:pPr>
            <a:r>
              <a:rPr lang="en-US" sz="4400" b="1" dirty="0">
                <a:solidFill>
                  <a:srgbClr val="FFFFFF"/>
                </a:solidFill>
                <a:latin typeface="Arial" panose="020B0604020202020204" pitchFamily="34" charset="0"/>
                <a:cs typeface="Arial" panose="020B0604020202020204" pitchFamily="34" charset="0"/>
              </a:rPr>
              <a:t>Thank you!</a:t>
            </a:r>
          </a:p>
          <a:p>
            <a:pPr defTabSz="914400">
              <a:lnSpc>
                <a:spcPct val="90000"/>
              </a:lnSpc>
              <a:spcAft>
                <a:spcPts val="600"/>
              </a:spcAft>
            </a:pPr>
            <a:r>
              <a:rPr lang="en-US" sz="4400" b="1" dirty="0">
                <a:solidFill>
                  <a:srgbClr val="FFFFFF"/>
                </a:solidFill>
                <a:latin typeface="Arial" panose="020B0604020202020204" pitchFamily="34" charset="0"/>
                <a:cs typeface="Arial" panose="020B0604020202020204" pitchFamily="34" charset="0"/>
              </a:rPr>
              <a:t>Any questions?</a:t>
            </a:r>
          </a:p>
        </p:txBody>
      </p:sp>
    </p:spTree>
    <p:extLst>
      <p:ext uri="{BB962C8B-B14F-4D97-AF65-F5344CB8AC3E}">
        <p14:creationId xmlns:p14="http://schemas.microsoft.com/office/powerpoint/2010/main" val="152010539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lationship between rice yield and SOC at all sites. The dashed line and solid line were fitted by simple linear regression for irrigated and rain-fed areas, respectively. ">
            <a:extLst>
              <a:ext uri="{FF2B5EF4-FFF2-40B4-BE49-F238E27FC236}">
                <a16:creationId xmlns:a16="http://schemas.microsoft.com/office/drawing/2014/main" id="{69201C37-6A19-9729-A60C-B4983080962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12604A7A-D786-5118-3CC1-E87F29B827CB}"/>
              </a:ext>
            </a:extLst>
          </p:cNvPr>
          <p:cNvSpPr txBox="1"/>
          <p:nvPr/>
        </p:nvSpPr>
        <p:spPr>
          <a:xfrm>
            <a:off x="2745581" y="5501085"/>
            <a:ext cx="4633912" cy="230832"/>
          </a:xfrm>
          <a:prstGeom prst="rect">
            <a:avLst/>
          </a:prstGeom>
          <a:noFill/>
        </p:spPr>
        <p:txBody>
          <a:bodyPr wrap="square">
            <a:spAutoFit/>
          </a:bodyPr>
          <a:lstStyle/>
          <a:p>
            <a:r>
              <a:rPr lang="en-US" sz="900" dirty="0"/>
              <a:t>http://dx.doi.org/10.1080/00380768.2017.1323546</a:t>
            </a:r>
          </a:p>
        </p:txBody>
      </p:sp>
      <p:sp>
        <p:nvSpPr>
          <p:cNvPr id="7" name="TextBox 6">
            <a:extLst>
              <a:ext uri="{FF2B5EF4-FFF2-40B4-BE49-F238E27FC236}">
                <a16:creationId xmlns:a16="http://schemas.microsoft.com/office/drawing/2014/main" id="{05D1EB37-42C7-9D48-A8E0-A7F46AD68B7A}"/>
              </a:ext>
            </a:extLst>
          </p:cNvPr>
          <p:cNvSpPr txBox="1"/>
          <p:nvPr/>
        </p:nvSpPr>
        <p:spPr>
          <a:xfrm>
            <a:off x="2877383" y="3322446"/>
            <a:ext cx="3084434"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This is for rice but diff for other crops</a:t>
            </a:r>
          </a:p>
        </p:txBody>
      </p:sp>
      <p:pic>
        <p:nvPicPr>
          <p:cNvPr id="8" name="Picture 20" descr="Effects of enhancing soil organic carbon sequestration in the topsoil by  fertilization on crop productivity and stability: Evide">
            <a:extLst>
              <a:ext uri="{FF2B5EF4-FFF2-40B4-BE49-F238E27FC236}">
                <a16:creationId xmlns:a16="http://schemas.microsoft.com/office/drawing/2014/main" id="{047BB9B1-7881-4BAA-5C42-20256C509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617" y="3509162"/>
            <a:ext cx="23622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549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1">
            <a:extLst>
              <a:ext uri="{FF2B5EF4-FFF2-40B4-BE49-F238E27FC236}">
                <a16:creationId xmlns:a16="http://schemas.microsoft.com/office/drawing/2014/main" id="{171BDCFB-4871-6BF3-363A-21D1AA341CCB}"/>
              </a:ext>
            </a:extLst>
          </p:cNvPr>
          <p:cNvSpPr txBox="1"/>
          <p:nvPr/>
        </p:nvSpPr>
        <p:spPr>
          <a:xfrm>
            <a:off x="1122218" y="164789"/>
            <a:ext cx="6307281"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References</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3" name="TextBox 2">
            <a:extLst>
              <a:ext uri="{FF2B5EF4-FFF2-40B4-BE49-F238E27FC236}">
                <a16:creationId xmlns:a16="http://schemas.microsoft.com/office/drawing/2014/main" id="{57E683F3-8323-8DF8-CF0D-047EE97CC2A8}"/>
              </a:ext>
            </a:extLst>
          </p:cNvPr>
          <p:cNvSpPr txBox="1"/>
          <p:nvPr/>
        </p:nvSpPr>
        <p:spPr>
          <a:xfrm>
            <a:off x="502777" y="1374728"/>
            <a:ext cx="5413661" cy="4662815"/>
          </a:xfrm>
          <a:prstGeom prst="rect">
            <a:avLst/>
          </a:prstGeom>
          <a:noFill/>
        </p:spPr>
        <p:txBody>
          <a:bodyPr wrap="none" rtlCol="0">
            <a:spAutoFit/>
          </a:bodyPr>
          <a:lstStyle/>
          <a:p>
            <a:pPr algn="l"/>
            <a:r>
              <a:rPr lang="en-US" sz="1100" b="1" dirty="0">
                <a:latin typeface="Arial" panose="020B0604020202020204" pitchFamily="34" charset="0"/>
                <a:cs typeface="Arial" panose="020B0604020202020204" pitchFamily="34" charset="0"/>
              </a:rPr>
              <a:t>[1] UNFAO, 2019</a:t>
            </a:r>
          </a:p>
          <a:p>
            <a:r>
              <a:rPr lang="en-US" sz="1100" b="1" dirty="0">
                <a:latin typeface="Arial" panose="020B0604020202020204" pitchFamily="34" charset="0"/>
                <a:cs typeface="Arial" panose="020B0604020202020204" pitchFamily="34" charset="0"/>
              </a:rPr>
              <a:t>[2] </a:t>
            </a:r>
            <a:r>
              <a:rPr lang="en-US" sz="1100" b="1" i="1" dirty="0">
                <a:solidFill>
                  <a:srgbClr val="282828"/>
                </a:solidFill>
                <a:effectLst/>
                <a:latin typeface="Arial" panose="020B0604020202020204" pitchFamily="34" charset="0"/>
                <a:cs typeface="Arial" panose="020B0604020202020204" pitchFamily="34" charset="0"/>
              </a:rPr>
              <a:t>Front. Plant Sci</a:t>
            </a:r>
            <a:r>
              <a:rPr lang="en-US" sz="1100" b="1" i="0" dirty="0">
                <a:solidFill>
                  <a:srgbClr val="282828"/>
                </a:solidFill>
                <a:effectLst/>
                <a:latin typeface="Arial" panose="020B0604020202020204" pitchFamily="34" charset="0"/>
                <a:cs typeface="Arial" panose="020B0604020202020204" pitchFamily="34" charset="0"/>
              </a:rPr>
              <a:t>. 8:1617 (2017)</a:t>
            </a:r>
          </a:p>
          <a:p>
            <a:r>
              <a:rPr lang="en-US" sz="1100" b="1" dirty="0">
                <a:solidFill>
                  <a:srgbClr val="282828"/>
                </a:solidFill>
                <a:latin typeface="Arial" panose="020B0604020202020204" pitchFamily="34" charset="0"/>
                <a:cs typeface="Arial" panose="020B0604020202020204" pitchFamily="34" charset="0"/>
              </a:rPr>
              <a:t>[3] Global Change Biology (1997) 3, 161–173</a:t>
            </a:r>
          </a:p>
          <a:p>
            <a:r>
              <a:rPr lang="en-US" sz="1100" b="1" dirty="0">
                <a:solidFill>
                  <a:srgbClr val="282828"/>
                </a:solidFill>
                <a:latin typeface="Arial" panose="020B0604020202020204" pitchFamily="34" charset="0"/>
                <a:cs typeface="Arial" panose="020B0604020202020204" pitchFamily="34" charset="0"/>
              </a:rPr>
              <a:t>[4] </a:t>
            </a:r>
            <a:r>
              <a:rPr lang="fr-FR" sz="1100" b="1" dirty="0">
                <a:solidFill>
                  <a:srgbClr val="282828"/>
                </a:solidFill>
                <a:latin typeface="Arial" panose="020B0604020202020204" pitchFamily="34" charset="0"/>
                <a:cs typeface="Arial" panose="020B0604020202020204" pitchFamily="34" charset="0"/>
              </a:rPr>
              <a:t>NATURE COMMUNICATIONS. 8: 396 (2017)</a:t>
            </a:r>
          </a:p>
          <a:p>
            <a:r>
              <a:rPr lang="en-US" sz="1100" b="1" dirty="0">
                <a:solidFill>
                  <a:srgbClr val="282828"/>
                </a:solidFill>
                <a:latin typeface="Arial" panose="020B0604020202020204" pitchFamily="34" charset="0"/>
                <a:cs typeface="Arial" panose="020B0604020202020204" pitchFamily="34" charset="0"/>
              </a:rPr>
              <a:t>[5] </a:t>
            </a:r>
            <a:r>
              <a:rPr lang="en-US" sz="1100" b="1" dirty="0" err="1">
                <a:solidFill>
                  <a:srgbClr val="282828"/>
                </a:solidFill>
                <a:latin typeface="Arial" panose="020B0604020202020204" pitchFamily="34" charset="0"/>
                <a:cs typeface="Arial" panose="020B0604020202020204" pitchFamily="34" charset="0"/>
              </a:rPr>
              <a:t>Geoderma</a:t>
            </a:r>
            <a:r>
              <a:rPr lang="en-US" sz="1100" b="1" dirty="0">
                <a:solidFill>
                  <a:srgbClr val="282828"/>
                </a:solidFill>
                <a:latin typeface="Arial" panose="020B0604020202020204" pitchFamily="34" charset="0"/>
                <a:cs typeface="Arial" panose="020B0604020202020204" pitchFamily="34" charset="0"/>
              </a:rPr>
              <a:t> 333 (2019) 149–162 (2019)</a:t>
            </a:r>
          </a:p>
          <a:p>
            <a:r>
              <a:rPr lang="en-US" sz="1100" b="1" dirty="0">
                <a:solidFill>
                  <a:srgbClr val="282828"/>
                </a:solidFill>
                <a:latin typeface="Arial" panose="020B0604020202020204" pitchFamily="34" charset="0"/>
                <a:cs typeface="Arial" panose="020B0604020202020204" pitchFamily="34" charset="0"/>
              </a:rPr>
              <a:t>[6] Soil Science and Plant Nutrition, 63:3, 274-287 (2017)</a:t>
            </a:r>
          </a:p>
          <a:p>
            <a:r>
              <a:rPr lang="en-US" sz="1100" b="1" dirty="0">
                <a:solidFill>
                  <a:srgbClr val="282828"/>
                </a:solidFill>
                <a:latin typeface="Arial" panose="020B0604020202020204" pitchFamily="34" charset="0"/>
                <a:cs typeface="Arial" panose="020B0604020202020204" pitchFamily="34" charset="0"/>
              </a:rPr>
              <a:t>[7] IUCN, 2020</a:t>
            </a:r>
          </a:p>
          <a:p>
            <a:r>
              <a:rPr lang="en-US" sz="1100" b="1" dirty="0">
                <a:solidFill>
                  <a:srgbClr val="282828"/>
                </a:solidFill>
                <a:latin typeface="Arial" panose="020B0604020202020204" pitchFamily="34" charset="0"/>
                <a:cs typeface="Arial" panose="020B0604020202020204" pitchFamily="34" charset="0"/>
              </a:rPr>
              <a:t>[8] Carbon Brief, 2022</a:t>
            </a:r>
          </a:p>
          <a:p>
            <a:r>
              <a:rPr lang="en-US" sz="1100" b="1" dirty="0">
                <a:solidFill>
                  <a:srgbClr val="282828"/>
                </a:solidFill>
                <a:latin typeface="Arial" panose="020B0604020202020204" pitchFamily="34" charset="0"/>
                <a:cs typeface="Arial" panose="020B0604020202020204" pitchFamily="34" charset="0"/>
              </a:rPr>
              <a:t>[9] UNCCD, 2020</a:t>
            </a:r>
          </a:p>
          <a:p>
            <a:r>
              <a:rPr lang="en-US" sz="1100" b="1" dirty="0">
                <a:solidFill>
                  <a:srgbClr val="282828"/>
                </a:solidFill>
                <a:latin typeface="Arial" panose="020B0604020202020204" pitchFamily="34" charset="0"/>
                <a:cs typeface="Arial" panose="020B0604020202020204" pitchFamily="34" charset="0"/>
              </a:rPr>
              <a:t>[10] Agricultural Reviews.2020.(41):91-105 (2020)</a:t>
            </a:r>
          </a:p>
          <a:p>
            <a:r>
              <a:rPr lang="en-US" sz="1100" b="1" dirty="0">
                <a:solidFill>
                  <a:srgbClr val="282828"/>
                </a:solidFill>
                <a:latin typeface="Arial" panose="020B0604020202020204" pitchFamily="34" charset="0"/>
                <a:cs typeface="Arial" panose="020B0604020202020204" pitchFamily="34" charset="0"/>
              </a:rPr>
              <a:t>[11] UNCCD COP15, 2022</a:t>
            </a:r>
          </a:p>
          <a:p>
            <a:r>
              <a:rPr lang="en-US" sz="1100" b="1" dirty="0">
                <a:solidFill>
                  <a:srgbClr val="282828"/>
                </a:solidFill>
                <a:latin typeface="Arial" panose="020B0604020202020204" pitchFamily="34" charset="0"/>
                <a:cs typeface="Arial" panose="020B0604020202020204" pitchFamily="34" charset="0"/>
              </a:rPr>
              <a:t>[12] Soil Use and Management, 23(3), 221-229. (2007)</a:t>
            </a:r>
          </a:p>
          <a:p>
            <a:r>
              <a:rPr lang="en-US" sz="1100" b="1" dirty="0">
                <a:solidFill>
                  <a:srgbClr val="282828"/>
                </a:solidFill>
                <a:latin typeface="Arial" panose="020B0604020202020204" pitchFamily="34" charset="0"/>
                <a:cs typeface="Arial" panose="020B0604020202020204" pitchFamily="34" charset="0"/>
              </a:rPr>
              <a:t>[13] International Soil and Water Conservation Research 8 , 195e204196 (2020)</a:t>
            </a:r>
          </a:p>
          <a:p>
            <a:r>
              <a:rPr lang="fr-FR" sz="1100" b="1" dirty="0">
                <a:solidFill>
                  <a:srgbClr val="282828"/>
                </a:solidFill>
                <a:latin typeface="Arial" panose="020B0604020202020204" pitchFamily="34" charset="0"/>
                <a:cs typeface="Arial" panose="020B0604020202020204" pitchFamily="34" charset="0"/>
              </a:rPr>
              <a:t>[14] </a:t>
            </a:r>
            <a:r>
              <a:rPr lang="fr-FR" sz="1100" b="1" dirty="0" err="1">
                <a:solidFill>
                  <a:srgbClr val="282828"/>
                </a:solidFill>
                <a:latin typeface="Arial" panose="020B0604020202020204" pitchFamily="34" charset="0"/>
                <a:cs typeface="Arial" panose="020B0604020202020204" pitchFamily="34" charset="0"/>
              </a:rPr>
              <a:t>Remote</a:t>
            </a:r>
            <a:r>
              <a:rPr lang="fr-FR" sz="1100" b="1" dirty="0">
                <a:solidFill>
                  <a:srgbClr val="282828"/>
                </a:solidFill>
                <a:latin typeface="Arial" panose="020B0604020202020204" pitchFamily="34" charset="0"/>
                <a:cs typeface="Arial" panose="020B0604020202020204" pitchFamily="34" charset="0"/>
              </a:rPr>
              <a:t> Sens. 2021, 13, 1072 (2021)</a:t>
            </a:r>
          </a:p>
          <a:p>
            <a:r>
              <a:rPr lang="fr-FR" sz="1100" b="1" dirty="0">
                <a:solidFill>
                  <a:srgbClr val="282828"/>
                </a:solidFill>
                <a:latin typeface="Arial" panose="020B0604020202020204" pitchFamily="34" charset="0"/>
                <a:cs typeface="Arial" panose="020B0604020202020204" pitchFamily="34" charset="0"/>
              </a:rPr>
              <a:t>[15] Int. J. </a:t>
            </a:r>
            <a:r>
              <a:rPr lang="fr-FR" sz="1100" b="1" dirty="0" err="1">
                <a:solidFill>
                  <a:srgbClr val="282828"/>
                </a:solidFill>
                <a:latin typeface="Arial" panose="020B0604020202020204" pitchFamily="34" charset="0"/>
                <a:cs typeface="Arial" panose="020B0604020202020204" pitchFamily="34" charset="0"/>
              </a:rPr>
              <a:t>Ecol</a:t>
            </a:r>
            <a:r>
              <a:rPr lang="fr-FR" sz="1100" b="1" dirty="0">
                <a:solidFill>
                  <a:srgbClr val="282828"/>
                </a:solidFill>
                <a:latin typeface="Arial" panose="020B0604020202020204" pitchFamily="34" charset="0"/>
                <a:cs typeface="Arial" panose="020B0604020202020204" pitchFamily="34" charset="0"/>
              </a:rPr>
              <a:t>. Environ. </a:t>
            </a:r>
            <a:r>
              <a:rPr lang="fr-FR" sz="1100" b="1" dirty="0" err="1">
                <a:solidFill>
                  <a:srgbClr val="282828"/>
                </a:solidFill>
                <a:latin typeface="Arial" panose="020B0604020202020204" pitchFamily="34" charset="0"/>
                <a:cs typeface="Arial" panose="020B0604020202020204" pitchFamily="34" charset="0"/>
              </a:rPr>
              <a:t>Sci</a:t>
            </a:r>
            <a:endParaRPr lang="fr-FR" sz="1100" b="1" dirty="0">
              <a:solidFill>
                <a:srgbClr val="282828"/>
              </a:solidFill>
              <a:latin typeface="Arial" panose="020B0604020202020204" pitchFamily="34" charset="0"/>
              <a:cs typeface="Arial" panose="020B0604020202020204" pitchFamily="34" charset="0"/>
            </a:endParaRPr>
          </a:p>
          <a:p>
            <a:r>
              <a:rPr lang="fr-FR" sz="1100" b="1" dirty="0">
                <a:solidFill>
                  <a:srgbClr val="282828"/>
                </a:solidFill>
                <a:latin typeface="Arial" panose="020B0604020202020204" pitchFamily="34" charset="0"/>
                <a:cs typeface="Arial" panose="020B0604020202020204" pitchFamily="34" charset="0"/>
              </a:rPr>
              <a:t>[16] </a:t>
            </a:r>
            <a:r>
              <a:rPr lang="fr-FR" sz="1100" b="1" dirty="0" err="1">
                <a:solidFill>
                  <a:srgbClr val="282828"/>
                </a:solidFill>
                <a:latin typeface="Arial" panose="020B0604020202020204" pitchFamily="34" charset="0"/>
                <a:cs typeface="Arial" panose="020B0604020202020204" pitchFamily="34" charset="0"/>
              </a:rPr>
              <a:t>Remote</a:t>
            </a:r>
            <a:r>
              <a:rPr lang="fr-FR" sz="1100" b="1" dirty="0">
                <a:solidFill>
                  <a:srgbClr val="282828"/>
                </a:solidFill>
                <a:latin typeface="Arial" panose="020B0604020202020204" pitchFamily="34" charset="0"/>
                <a:cs typeface="Arial" panose="020B0604020202020204" pitchFamily="34" charset="0"/>
              </a:rPr>
              <a:t> Sens. 2020, 12(1), 72</a:t>
            </a:r>
          </a:p>
          <a:p>
            <a:endParaRPr lang="en-US" sz="1100" b="1" dirty="0">
              <a:solidFill>
                <a:srgbClr val="282828"/>
              </a:solidFill>
              <a:latin typeface="Arial" panose="020B0604020202020204" pitchFamily="34" charset="0"/>
              <a:cs typeface="Arial" panose="020B0604020202020204" pitchFamily="34" charset="0"/>
            </a:endParaRPr>
          </a:p>
          <a:p>
            <a:endParaRPr lang="en-US" sz="1100" b="1" dirty="0">
              <a:solidFill>
                <a:srgbClr val="282828"/>
              </a:solidFill>
              <a:latin typeface="Arial" panose="020B0604020202020204" pitchFamily="34" charset="0"/>
              <a:cs typeface="Arial" panose="020B0604020202020204" pitchFamily="34" charset="0"/>
            </a:endParaRPr>
          </a:p>
          <a:p>
            <a:endParaRPr lang="en-US" sz="1100" b="1" dirty="0">
              <a:solidFill>
                <a:srgbClr val="282828"/>
              </a:solidFill>
              <a:latin typeface="Arial" panose="020B0604020202020204" pitchFamily="34" charset="0"/>
              <a:cs typeface="Arial" panose="020B0604020202020204" pitchFamily="34" charset="0"/>
            </a:endParaRPr>
          </a:p>
          <a:p>
            <a:endParaRPr lang="en-US" sz="1100" b="1" dirty="0">
              <a:solidFill>
                <a:srgbClr val="282828"/>
              </a:solidFill>
              <a:latin typeface="Arial" panose="020B0604020202020204" pitchFamily="34" charset="0"/>
              <a:cs typeface="Arial" panose="020B0604020202020204" pitchFamily="34" charset="0"/>
            </a:endParaRPr>
          </a:p>
          <a:p>
            <a:endParaRPr lang="en-US" sz="1100" b="1" dirty="0">
              <a:solidFill>
                <a:srgbClr val="282828"/>
              </a:solidFill>
              <a:latin typeface="Arial" panose="020B0604020202020204" pitchFamily="34" charset="0"/>
              <a:cs typeface="Arial" panose="020B0604020202020204" pitchFamily="34" charset="0"/>
            </a:endParaRPr>
          </a:p>
          <a:p>
            <a:endParaRPr lang="en-US" sz="1100" b="1" dirty="0">
              <a:solidFill>
                <a:srgbClr val="282828"/>
              </a:solidFill>
              <a:latin typeface="Arial" panose="020B0604020202020204" pitchFamily="34" charset="0"/>
              <a:cs typeface="Arial" panose="020B0604020202020204" pitchFamily="34" charset="0"/>
            </a:endParaRPr>
          </a:p>
          <a:p>
            <a:endParaRPr lang="en-US" sz="1100" b="1" dirty="0">
              <a:solidFill>
                <a:srgbClr val="282828"/>
              </a:solidFill>
              <a:latin typeface="Arial" panose="020B0604020202020204" pitchFamily="34" charset="0"/>
              <a:cs typeface="Arial" panose="020B0604020202020204" pitchFamily="34" charset="0"/>
            </a:endParaRPr>
          </a:p>
          <a:p>
            <a:endParaRPr lang="en-US" sz="1100" b="1" dirty="0">
              <a:solidFill>
                <a:srgbClr val="282828"/>
              </a:solidFill>
              <a:latin typeface="Arial" panose="020B0604020202020204" pitchFamily="34" charset="0"/>
              <a:cs typeface="Arial" panose="020B0604020202020204" pitchFamily="34" charset="0"/>
            </a:endParaRPr>
          </a:p>
          <a:p>
            <a:endParaRPr lang="en-US" sz="1100" b="1" dirty="0">
              <a:solidFill>
                <a:srgbClr val="282828"/>
              </a:solidFill>
              <a:latin typeface="Arial" panose="020B0604020202020204" pitchFamily="34" charset="0"/>
              <a:cs typeface="Arial" panose="020B0604020202020204" pitchFamily="34" charset="0"/>
            </a:endParaRPr>
          </a:p>
          <a:p>
            <a:endParaRPr lang="en-US" sz="1100" b="1" dirty="0">
              <a:latin typeface="Arial" panose="020B0604020202020204" pitchFamily="34" charset="0"/>
              <a:cs typeface="Arial" panose="020B0604020202020204" pitchFamily="34" charset="0"/>
            </a:endParaRPr>
          </a:p>
          <a:p>
            <a:pPr algn="l"/>
            <a:endParaRPr lang="en-US"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645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1">
            <a:extLst>
              <a:ext uri="{FF2B5EF4-FFF2-40B4-BE49-F238E27FC236}">
                <a16:creationId xmlns:a16="http://schemas.microsoft.com/office/drawing/2014/main" id="{EBC4AC46-3CAA-42F5-A3CE-47459DABFD93}"/>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Introduction</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5" name="TextBox 4">
            <a:extLst>
              <a:ext uri="{FF2B5EF4-FFF2-40B4-BE49-F238E27FC236}">
                <a16:creationId xmlns:a16="http://schemas.microsoft.com/office/drawing/2014/main" id="{EE4B83A8-860E-1771-9EC8-824862E04F4C}"/>
              </a:ext>
            </a:extLst>
          </p:cNvPr>
          <p:cNvSpPr txBox="1"/>
          <p:nvPr/>
        </p:nvSpPr>
        <p:spPr>
          <a:xfrm>
            <a:off x="840822" y="1053788"/>
            <a:ext cx="2656017"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Importance of Soil </a:t>
            </a:r>
          </a:p>
        </p:txBody>
      </p:sp>
      <p:sp>
        <p:nvSpPr>
          <p:cNvPr id="8" name="TextBox 7">
            <a:extLst>
              <a:ext uri="{FF2B5EF4-FFF2-40B4-BE49-F238E27FC236}">
                <a16:creationId xmlns:a16="http://schemas.microsoft.com/office/drawing/2014/main" id="{A0A46352-0BB8-3873-9D00-53390A9567D7}"/>
              </a:ext>
            </a:extLst>
          </p:cNvPr>
          <p:cNvSpPr txBox="1"/>
          <p:nvPr/>
        </p:nvSpPr>
        <p:spPr>
          <a:xfrm>
            <a:off x="4790137" y="1053788"/>
            <a:ext cx="4273920"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sym typeface="Wingdings" panose="05000000000000000000" pitchFamily="2" charset="2"/>
              </a:rPr>
              <a:t>Soil Organic Carbon(SOC)=</a:t>
            </a: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Soil Health</a:t>
            </a:r>
          </a:p>
        </p:txBody>
      </p:sp>
      <p:sp>
        <p:nvSpPr>
          <p:cNvPr id="14" name="사각형: 둥근 모서리 33">
            <a:extLst>
              <a:ext uri="{FF2B5EF4-FFF2-40B4-BE49-F238E27FC236}">
                <a16:creationId xmlns:a16="http://schemas.microsoft.com/office/drawing/2014/main" id="{2BE411FD-70AE-E7E4-FB97-920F5D79D282}"/>
              </a:ext>
            </a:extLst>
          </p:cNvPr>
          <p:cNvSpPr/>
          <p:nvPr/>
        </p:nvSpPr>
        <p:spPr>
          <a:xfrm>
            <a:off x="147083" y="950595"/>
            <a:ext cx="4244870" cy="5711839"/>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5" name="사각형: 둥근 모서리 33">
            <a:extLst>
              <a:ext uri="{FF2B5EF4-FFF2-40B4-BE49-F238E27FC236}">
                <a16:creationId xmlns:a16="http://schemas.microsoft.com/office/drawing/2014/main" id="{113C240F-FF18-8726-B406-E03E90EE417B}"/>
              </a:ext>
            </a:extLst>
          </p:cNvPr>
          <p:cNvSpPr/>
          <p:nvPr/>
        </p:nvSpPr>
        <p:spPr>
          <a:xfrm>
            <a:off x="4701021" y="935090"/>
            <a:ext cx="4342534" cy="5711839"/>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4DF2859-0A9A-F1A4-3629-6D5499EEC1A7}"/>
              </a:ext>
            </a:extLst>
          </p:cNvPr>
          <p:cNvSpPr txBox="1"/>
          <p:nvPr/>
        </p:nvSpPr>
        <p:spPr>
          <a:xfrm>
            <a:off x="162992" y="2651049"/>
            <a:ext cx="4103545" cy="307777"/>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95% of the food we eat comes from topsoil</a:t>
            </a:r>
            <a:endParaRPr lang="en-US" sz="1400" dirty="0">
              <a:latin typeface="Arial" panose="020B0604020202020204" pitchFamily="34" charset="0"/>
              <a:cs typeface="Arial" panose="020B0604020202020204" pitchFamily="34" charset="0"/>
            </a:endParaRPr>
          </a:p>
        </p:txBody>
      </p:sp>
      <p:pic>
        <p:nvPicPr>
          <p:cNvPr id="1028" name="Picture 4" descr="남자가 들고 상자 산부인과 신선한 야채 - harvesting food 뉴스 사진 이미지">
            <a:extLst>
              <a:ext uri="{FF2B5EF4-FFF2-40B4-BE49-F238E27FC236}">
                <a16:creationId xmlns:a16="http://schemas.microsoft.com/office/drawing/2014/main" id="{8671A122-AC98-3286-4220-6DA9D5F838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834"/>
          <a:stretch/>
        </p:blipFill>
        <p:spPr bwMode="auto">
          <a:xfrm>
            <a:off x="1154714" y="1470177"/>
            <a:ext cx="1920178" cy="11670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6C04A0-5064-DA37-D12E-ACDA6E9529BA}"/>
              </a:ext>
            </a:extLst>
          </p:cNvPr>
          <p:cNvSpPr txBox="1"/>
          <p:nvPr/>
        </p:nvSpPr>
        <p:spPr>
          <a:xfrm>
            <a:off x="3167680" y="2420785"/>
            <a:ext cx="976549" cy="215444"/>
          </a:xfrm>
          <a:prstGeom prst="rect">
            <a:avLst/>
          </a:prstGeom>
          <a:noFill/>
        </p:spPr>
        <p:txBody>
          <a:bodyPr wrap="none" rtlCol="0">
            <a:spAutoFit/>
          </a:bodyPr>
          <a:lstStyle/>
          <a:p>
            <a:pPr algn="l"/>
            <a:r>
              <a:rPr lang="en-US" sz="800" i="1" dirty="0">
                <a:latin typeface="Arial" panose="020B0604020202020204" pitchFamily="34" charset="0"/>
                <a:cs typeface="Arial" panose="020B0604020202020204" pitchFamily="34" charset="0"/>
              </a:rPr>
              <a:t>[1] UNFAO, 2019</a:t>
            </a:r>
          </a:p>
        </p:txBody>
      </p:sp>
      <p:pic>
        <p:nvPicPr>
          <p:cNvPr id="1030" name="Picture 6" descr="How does soil store carbon? | BBC Science Focus Magazine">
            <a:extLst>
              <a:ext uri="{FF2B5EF4-FFF2-40B4-BE49-F238E27FC236}">
                <a16:creationId xmlns:a16="http://schemas.microsoft.com/office/drawing/2014/main" id="{02E97BED-E144-3DE4-71B3-C6CD7E20E3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72" b="12801"/>
          <a:stretch/>
        </p:blipFill>
        <p:spPr bwMode="auto">
          <a:xfrm>
            <a:off x="1160092" y="4889603"/>
            <a:ext cx="1911720" cy="11573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0551E2-1AF8-3224-3397-FA8997C63CEF}"/>
              </a:ext>
            </a:extLst>
          </p:cNvPr>
          <p:cNvSpPr txBox="1"/>
          <p:nvPr/>
        </p:nvSpPr>
        <p:spPr>
          <a:xfrm>
            <a:off x="162992" y="6126489"/>
            <a:ext cx="4011679" cy="307777"/>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Soil is the largest terrestrial carbon sink</a:t>
            </a:r>
            <a:endParaRPr lang="en-US" sz="1400" dirty="0">
              <a:latin typeface="Arial" panose="020B0604020202020204" pitchFamily="34" charset="0"/>
              <a:cs typeface="Arial" panose="020B0604020202020204" pitchFamily="34" charset="0"/>
            </a:endParaRPr>
          </a:p>
        </p:txBody>
      </p:sp>
      <p:pic>
        <p:nvPicPr>
          <p:cNvPr id="1032" name="Picture 8" descr="The secret to richer, carbon-capturing soil? Treat your microbes well |  Grist">
            <a:extLst>
              <a:ext uri="{FF2B5EF4-FFF2-40B4-BE49-F238E27FC236}">
                <a16:creationId xmlns:a16="http://schemas.microsoft.com/office/drawing/2014/main" id="{2D77BAE3-ACBD-4F58-F8AE-881C01F54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042" y="3204482"/>
            <a:ext cx="1920178" cy="1075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BC56881-DFE9-D97A-160C-51F297C2583C}"/>
              </a:ext>
            </a:extLst>
          </p:cNvPr>
          <p:cNvSpPr txBox="1"/>
          <p:nvPr/>
        </p:nvSpPr>
        <p:spPr>
          <a:xfrm>
            <a:off x="121407" y="4320257"/>
            <a:ext cx="4342537" cy="307777"/>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Microbe biodiversity in soil helps crop growth</a:t>
            </a:r>
            <a:endParaRPr lang="en-US" sz="1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A3082E7-3BB1-A766-4B66-2C57D4192AF5}"/>
              </a:ext>
            </a:extLst>
          </p:cNvPr>
          <p:cNvSpPr txBox="1"/>
          <p:nvPr/>
        </p:nvSpPr>
        <p:spPr>
          <a:xfrm>
            <a:off x="3133113" y="4119042"/>
            <a:ext cx="1099300" cy="215444"/>
          </a:xfrm>
          <a:prstGeom prst="rect">
            <a:avLst/>
          </a:prstGeom>
          <a:noFill/>
        </p:spPr>
        <p:txBody>
          <a:bodyPr wrap="square">
            <a:spAutoFit/>
          </a:bodyPr>
          <a:lstStyle/>
          <a:p>
            <a:r>
              <a:rPr lang="en-US" sz="800" b="0" i="1" dirty="0">
                <a:solidFill>
                  <a:srgbClr val="282828"/>
                </a:solidFill>
                <a:effectLst/>
                <a:latin typeface="Arial" panose="020B0604020202020204" pitchFamily="34" charset="0"/>
                <a:cs typeface="Arial" panose="020B0604020202020204" pitchFamily="34" charset="0"/>
              </a:rPr>
              <a:t>[2] Plant Sci</a:t>
            </a:r>
            <a:r>
              <a:rPr lang="en-US" sz="800" i="1" dirty="0">
                <a:solidFill>
                  <a:srgbClr val="282828"/>
                </a:solidFill>
                <a:latin typeface="Arial" panose="020B0604020202020204" pitchFamily="34" charset="0"/>
                <a:cs typeface="Arial" panose="020B0604020202020204" pitchFamily="34" charset="0"/>
              </a:rPr>
              <a:t>, </a:t>
            </a:r>
            <a:r>
              <a:rPr lang="en-US" sz="800" b="0" i="1" dirty="0">
                <a:solidFill>
                  <a:srgbClr val="282828"/>
                </a:solidFill>
                <a:effectLst/>
                <a:latin typeface="Arial" panose="020B0604020202020204" pitchFamily="34" charset="0"/>
                <a:cs typeface="Arial" panose="020B0604020202020204" pitchFamily="34" charset="0"/>
              </a:rPr>
              <a:t>2017</a:t>
            </a:r>
            <a:endParaRPr lang="en-US" sz="800" i="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9B439601-0622-0FEA-900C-9D984BBCB743}"/>
              </a:ext>
            </a:extLst>
          </p:cNvPr>
          <p:cNvSpPr txBox="1"/>
          <p:nvPr/>
        </p:nvSpPr>
        <p:spPr>
          <a:xfrm>
            <a:off x="2996955" y="5871288"/>
            <a:ext cx="1549532"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[3] Global Change Bio, 1997</a:t>
            </a:r>
          </a:p>
        </p:txBody>
      </p:sp>
      <p:pic>
        <p:nvPicPr>
          <p:cNvPr id="29" name="Picture 28">
            <a:extLst>
              <a:ext uri="{FF2B5EF4-FFF2-40B4-BE49-F238E27FC236}">
                <a16:creationId xmlns:a16="http://schemas.microsoft.com/office/drawing/2014/main" id="{AB06AB07-56E4-8488-6848-1D4D3E35ED48}"/>
              </a:ext>
            </a:extLst>
          </p:cNvPr>
          <p:cNvPicPr>
            <a:picLocks noChangeAspect="1"/>
          </p:cNvPicPr>
          <p:nvPr/>
        </p:nvPicPr>
        <p:blipFill>
          <a:blip r:embed="rId6"/>
          <a:stretch>
            <a:fillRect/>
          </a:stretch>
        </p:blipFill>
        <p:spPr>
          <a:xfrm>
            <a:off x="5371979" y="1428334"/>
            <a:ext cx="2663883" cy="926478"/>
          </a:xfrm>
          <a:prstGeom prst="rect">
            <a:avLst/>
          </a:prstGeom>
        </p:spPr>
      </p:pic>
      <p:sp>
        <p:nvSpPr>
          <p:cNvPr id="31" name="TextBox 30">
            <a:extLst>
              <a:ext uri="{FF2B5EF4-FFF2-40B4-BE49-F238E27FC236}">
                <a16:creationId xmlns:a16="http://schemas.microsoft.com/office/drawing/2014/main" id="{BCB3DA37-E916-AD75-1A1B-1700E66DEBAC}"/>
              </a:ext>
            </a:extLst>
          </p:cNvPr>
          <p:cNvSpPr txBox="1"/>
          <p:nvPr/>
        </p:nvSpPr>
        <p:spPr>
          <a:xfrm>
            <a:off x="4916390" y="2463676"/>
            <a:ext cx="4172075" cy="307777"/>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 includes many complex compounds</a:t>
            </a:r>
            <a:endParaRPr lang="en-US" sz="1400" dirty="0">
              <a:latin typeface="Arial" panose="020B0604020202020204" pitchFamily="34" charset="0"/>
              <a:cs typeface="Arial" panose="020B0604020202020204" pitchFamily="34" charset="0"/>
            </a:endParaRPr>
          </a:p>
        </p:txBody>
      </p:sp>
      <p:sp>
        <p:nvSpPr>
          <p:cNvPr id="1025" name="TextBox 1024">
            <a:extLst>
              <a:ext uri="{FF2B5EF4-FFF2-40B4-BE49-F238E27FC236}">
                <a16:creationId xmlns:a16="http://schemas.microsoft.com/office/drawing/2014/main" id="{588F7509-FDC0-48F9-FE14-BA6194BFDC8A}"/>
              </a:ext>
            </a:extLst>
          </p:cNvPr>
          <p:cNvSpPr txBox="1"/>
          <p:nvPr/>
        </p:nvSpPr>
        <p:spPr>
          <a:xfrm>
            <a:off x="7500798" y="2184162"/>
            <a:ext cx="1199665"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rPr>
              <a:t>[4] </a:t>
            </a:r>
            <a:r>
              <a:rPr lang="en-US" sz="800" dirty="0" err="1">
                <a:latin typeface="Arial" panose="020B0604020202020204" pitchFamily="34" charset="0"/>
                <a:cs typeface="Arial" panose="020B0604020202020204" pitchFamily="34" charset="0"/>
              </a:rPr>
              <a:t>Nat.Comm</a:t>
            </a:r>
            <a:r>
              <a:rPr lang="en-US" sz="800" dirty="0">
                <a:latin typeface="Arial" panose="020B0604020202020204" pitchFamily="34" charset="0"/>
                <a:cs typeface="Arial" panose="020B0604020202020204" pitchFamily="34" charset="0"/>
              </a:rPr>
              <a:t>, 2017</a:t>
            </a:r>
          </a:p>
        </p:txBody>
      </p:sp>
      <p:pic>
        <p:nvPicPr>
          <p:cNvPr id="1037" name="Picture 1036">
            <a:extLst>
              <a:ext uri="{FF2B5EF4-FFF2-40B4-BE49-F238E27FC236}">
                <a16:creationId xmlns:a16="http://schemas.microsoft.com/office/drawing/2014/main" id="{A0957E2F-EDBF-1F04-1773-12CB5F76A254}"/>
              </a:ext>
            </a:extLst>
          </p:cNvPr>
          <p:cNvPicPr>
            <a:picLocks noChangeAspect="1"/>
          </p:cNvPicPr>
          <p:nvPr/>
        </p:nvPicPr>
        <p:blipFill>
          <a:blip r:embed="rId7"/>
          <a:stretch>
            <a:fillRect/>
          </a:stretch>
        </p:blipFill>
        <p:spPr>
          <a:xfrm>
            <a:off x="5595410" y="3218321"/>
            <a:ext cx="2467707" cy="1409713"/>
          </a:xfrm>
          <a:prstGeom prst="rect">
            <a:avLst/>
          </a:prstGeom>
        </p:spPr>
      </p:pic>
      <p:cxnSp>
        <p:nvCxnSpPr>
          <p:cNvPr id="1040" name="Straight Arrow Connector 1039">
            <a:extLst>
              <a:ext uri="{FF2B5EF4-FFF2-40B4-BE49-F238E27FC236}">
                <a16:creationId xmlns:a16="http://schemas.microsoft.com/office/drawing/2014/main" id="{A41DF500-1FC3-F2E1-7823-8E06728D7CCB}"/>
              </a:ext>
            </a:extLst>
          </p:cNvPr>
          <p:cNvCxnSpPr>
            <a:cxnSpLocks/>
            <a:stCxn id="1044" idx="0"/>
          </p:cNvCxnSpPr>
          <p:nvPr/>
        </p:nvCxnSpPr>
        <p:spPr>
          <a:xfrm flipV="1">
            <a:off x="6032757" y="4003095"/>
            <a:ext cx="263030" cy="403182"/>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08F86253-4AED-F174-5C3E-DF37F4C46F7D}"/>
              </a:ext>
            </a:extLst>
          </p:cNvPr>
          <p:cNvSpPr txBox="1"/>
          <p:nvPr/>
        </p:nvSpPr>
        <p:spPr>
          <a:xfrm>
            <a:off x="5579003" y="4406277"/>
            <a:ext cx="907508" cy="276999"/>
          </a:xfrm>
          <a:prstGeom prst="rect">
            <a:avLst/>
          </a:prstGeom>
          <a:noFill/>
        </p:spPr>
        <p:txBody>
          <a:bodyPr wrap="square">
            <a:spAutoFit/>
          </a:bodyPr>
          <a:lstStyle/>
          <a:p>
            <a:r>
              <a:rPr lang="en-US" altLang="ko-KR"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High SOC</a:t>
            </a:r>
            <a:endParaRPr lang="en-US" sz="1200" dirty="0">
              <a:solidFill>
                <a:srgbClr val="FF0000"/>
              </a:solidFill>
            </a:endParaRPr>
          </a:p>
        </p:txBody>
      </p:sp>
      <p:cxnSp>
        <p:nvCxnSpPr>
          <p:cNvPr id="1047" name="Straight Arrow Connector 1046">
            <a:extLst>
              <a:ext uri="{FF2B5EF4-FFF2-40B4-BE49-F238E27FC236}">
                <a16:creationId xmlns:a16="http://schemas.microsoft.com/office/drawing/2014/main" id="{0ADAEB32-0D0B-C372-E912-E6216167AB83}"/>
              </a:ext>
            </a:extLst>
          </p:cNvPr>
          <p:cNvCxnSpPr>
            <a:cxnSpLocks/>
          </p:cNvCxnSpPr>
          <p:nvPr/>
        </p:nvCxnSpPr>
        <p:spPr>
          <a:xfrm flipH="1">
            <a:off x="7248186" y="3673604"/>
            <a:ext cx="190603" cy="371824"/>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1049" name="TextBox 1048">
            <a:extLst>
              <a:ext uri="{FF2B5EF4-FFF2-40B4-BE49-F238E27FC236}">
                <a16:creationId xmlns:a16="http://schemas.microsoft.com/office/drawing/2014/main" id="{398A3F23-A42C-0736-0711-C3E0F73DE8E2}"/>
              </a:ext>
            </a:extLst>
          </p:cNvPr>
          <p:cNvSpPr txBox="1"/>
          <p:nvPr/>
        </p:nvSpPr>
        <p:spPr>
          <a:xfrm>
            <a:off x="7038276" y="3374050"/>
            <a:ext cx="907508" cy="276999"/>
          </a:xfrm>
          <a:prstGeom prst="rect">
            <a:avLst/>
          </a:prstGeom>
          <a:noFill/>
        </p:spPr>
        <p:txBody>
          <a:bodyPr wrap="square">
            <a:spAutoFit/>
          </a:bodyPr>
          <a:lstStyle/>
          <a:p>
            <a:r>
              <a:rPr lang="en-US" altLang="ko-KR"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Low SOC</a:t>
            </a:r>
            <a:endParaRPr lang="en-US" sz="1200" dirty="0">
              <a:solidFill>
                <a:srgbClr val="FF0000"/>
              </a:solidFill>
            </a:endParaRPr>
          </a:p>
        </p:txBody>
      </p:sp>
      <p:sp>
        <p:nvSpPr>
          <p:cNvPr id="1050" name="TextBox 1049">
            <a:extLst>
              <a:ext uri="{FF2B5EF4-FFF2-40B4-BE49-F238E27FC236}">
                <a16:creationId xmlns:a16="http://schemas.microsoft.com/office/drawing/2014/main" id="{CE4A426C-DE28-BC68-BE26-CB5BF9927834}"/>
              </a:ext>
            </a:extLst>
          </p:cNvPr>
          <p:cNvSpPr txBox="1"/>
          <p:nvPr/>
        </p:nvSpPr>
        <p:spPr>
          <a:xfrm>
            <a:off x="5501388" y="4672828"/>
            <a:ext cx="2765496" cy="1815882"/>
          </a:xfrm>
          <a:prstGeom prst="rect">
            <a:avLst/>
          </a:prstGeom>
          <a:noFill/>
        </p:spPr>
        <p:txBody>
          <a:bodyPr wrap="square">
            <a:spAutoFit/>
          </a:bodyPr>
          <a:lstStyle/>
          <a:p>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 improves</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Soil structure</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Biodiversity</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Nutrient cycling</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Water retention</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Pollutant filtration</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Crop productivity</a:t>
            </a:r>
          </a:p>
          <a:p>
            <a:pPr marL="285750" indent="-285750">
              <a:buFont typeface="Wingdings" panose="05000000000000000000" pitchFamily="2" charset="2"/>
              <a:buChar char="Ø"/>
            </a:pPr>
            <a:endParaRPr lang="en-US" sz="1400" b="1" dirty="0">
              <a:latin typeface="Arial" panose="020B0604020202020204" pitchFamily="34" charset="0"/>
              <a:cs typeface="Arial" panose="020B0604020202020204" pitchFamily="34" charset="0"/>
            </a:endParaRPr>
          </a:p>
        </p:txBody>
      </p:sp>
      <p:sp>
        <p:nvSpPr>
          <p:cNvPr id="1057" name="TextBox 1056">
            <a:extLst>
              <a:ext uri="{FF2B5EF4-FFF2-40B4-BE49-F238E27FC236}">
                <a16:creationId xmlns:a16="http://schemas.microsoft.com/office/drawing/2014/main" id="{76F75111-A5D1-2A44-4304-9A0B9BF3F84F}"/>
              </a:ext>
            </a:extLst>
          </p:cNvPr>
          <p:cNvSpPr txBox="1"/>
          <p:nvPr/>
        </p:nvSpPr>
        <p:spPr>
          <a:xfrm>
            <a:off x="7380900" y="4650589"/>
            <a:ext cx="1249877"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rPr>
              <a:t>[5] </a:t>
            </a:r>
            <a:r>
              <a:rPr lang="en-US" sz="800" dirty="0" err="1">
                <a:latin typeface="Arial" panose="020B0604020202020204" pitchFamily="34" charset="0"/>
                <a:cs typeface="Arial" panose="020B0604020202020204" pitchFamily="34" charset="0"/>
              </a:rPr>
              <a:t>Geoderma</a:t>
            </a:r>
            <a:r>
              <a:rPr lang="en-US" sz="800" dirty="0">
                <a:latin typeface="Arial" panose="020B0604020202020204" pitchFamily="34" charset="0"/>
                <a:cs typeface="Arial" panose="020B0604020202020204" pitchFamily="34" charset="0"/>
              </a:rPr>
              <a:t>, 2019</a:t>
            </a:r>
          </a:p>
        </p:txBody>
      </p:sp>
    </p:spTree>
    <p:extLst>
      <p:ext uri="{BB962C8B-B14F-4D97-AF65-F5344CB8AC3E}">
        <p14:creationId xmlns:p14="http://schemas.microsoft.com/office/powerpoint/2010/main" val="1053570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DE2CB-753F-6F78-B2A0-1656D04E9E6E}"/>
              </a:ext>
            </a:extLst>
          </p:cNvPr>
          <p:cNvSpPr txBox="1"/>
          <p:nvPr/>
        </p:nvSpPr>
        <p:spPr>
          <a:xfrm>
            <a:off x="5317443" y="973948"/>
            <a:ext cx="2887645"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SOC is being depleted</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5" name="TextBox 61">
            <a:extLst>
              <a:ext uri="{FF2B5EF4-FFF2-40B4-BE49-F238E27FC236}">
                <a16:creationId xmlns:a16="http://schemas.microsoft.com/office/drawing/2014/main" id="{6BE447E6-D1B1-08DC-BCCE-81CAE270BC7C}"/>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Introduction</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7" name="사각형: 둥근 모서리 33">
            <a:extLst>
              <a:ext uri="{FF2B5EF4-FFF2-40B4-BE49-F238E27FC236}">
                <a16:creationId xmlns:a16="http://schemas.microsoft.com/office/drawing/2014/main" id="{9E4A872C-BCA5-0B94-8284-1C5E22EFEEE8}"/>
              </a:ext>
            </a:extLst>
          </p:cNvPr>
          <p:cNvSpPr/>
          <p:nvPr/>
        </p:nvSpPr>
        <p:spPr>
          <a:xfrm>
            <a:off x="4666329" y="889049"/>
            <a:ext cx="4196317" cy="5711839"/>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2052" name="Picture 4" descr="The Sarigua Desert, west of Panama City, Panama, seen after overgrazing by livestock and the loss of topsoil through erosion.">
            <a:extLst>
              <a:ext uri="{FF2B5EF4-FFF2-40B4-BE49-F238E27FC236}">
                <a16:creationId xmlns:a16="http://schemas.microsoft.com/office/drawing/2014/main" id="{82B7C4DF-BB0F-94B0-94E9-AE3E77F6B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641" y="5054990"/>
            <a:ext cx="2498205" cy="14989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67359B8-0818-01A8-4CC2-5B59460B8CDF}"/>
              </a:ext>
            </a:extLst>
          </p:cNvPr>
          <p:cNvSpPr txBox="1"/>
          <p:nvPr/>
        </p:nvSpPr>
        <p:spPr>
          <a:xfrm>
            <a:off x="4950315" y="3479556"/>
            <a:ext cx="3621902" cy="738664"/>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 is being depleted globally with predictions that by 2050 90% of global soil will be degraded</a:t>
            </a:r>
            <a:endParaRPr lang="en-US" sz="1400" dirty="0">
              <a:latin typeface="Arial" panose="020B0604020202020204" pitchFamily="34" charset="0"/>
              <a:cs typeface="Arial" panose="020B0604020202020204" pitchFamily="34" charset="0"/>
            </a:endParaRPr>
          </a:p>
        </p:txBody>
      </p:sp>
      <p:pic>
        <p:nvPicPr>
          <p:cNvPr id="2054" name="Picture 6" descr="Why The World Is Running Out Of Soil - YouTube">
            <a:extLst>
              <a:ext uri="{FF2B5EF4-FFF2-40B4-BE49-F238E27FC236}">
                <a16:creationId xmlns:a16="http://schemas.microsoft.com/office/drawing/2014/main" id="{9DF7B178-E04C-C79B-B094-0A1B0B53E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541" y="1312088"/>
            <a:ext cx="2757448" cy="15441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255BF99-695A-908C-23A8-171F840344D7}"/>
              </a:ext>
            </a:extLst>
          </p:cNvPr>
          <p:cNvPicPr>
            <a:picLocks noChangeAspect="1"/>
          </p:cNvPicPr>
          <p:nvPr/>
        </p:nvPicPr>
        <p:blipFill>
          <a:blip r:embed="rId5"/>
          <a:stretch>
            <a:fillRect/>
          </a:stretch>
        </p:blipFill>
        <p:spPr>
          <a:xfrm>
            <a:off x="5061677" y="2908800"/>
            <a:ext cx="3399176" cy="633085"/>
          </a:xfrm>
          <a:prstGeom prst="rect">
            <a:avLst/>
          </a:prstGeom>
        </p:spPr>
      </p:pic>
      <p:sp>
        <p:nvSpPr>
          <p:cNvPr id="14" name="TextBox 13">
            <a:extLst>
              <a:ext uri="{FF2B5EF4-FFF2-40B4-BE49-F238E27FC236}">
                <a16:creationId xmlns:a16="http://schemas.microsoft.com/office/drawing/2014/main" id="{35075041-9292-8119-DF6A-F447042E4171}"/>
              </a:ext>
            </a:extLst>
          </p:cNvPr>
          <p:cNvSpPr txBox="1"/>
          <p:nvPr/>
        </p:nvSpPr>
        <p:spPr>
          <a:xfrm>
            <a:off x="7696868" y="3955231"/>
            <a:ext cx="1016439"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[9] UNCCD, 2020</a:t>
            </a:r>
          </a:p>
        </p:txBody>
      </p:sp>
      <p:sp>
        <p:nvSpPr>
          <p:cNvPr id="16" name="화살표: 오른쪽 16">
            <a:extLst>
              <a:ext uri="{FF2B5EF4-FFF2-40B4-BE49-F238E27FC236}">
                <a16:creationId xmlns:a16="http://schemas.microsoft.com/office/drawing/2014/main" id="{EB3C7BD1-1D75-323F-AF54-3A7AFFB842D2}"/>
              </a:ext>
            </a:extLst>
          </p:cNvPr>
          <p:cNvSpPr/>
          <p:nvPr/>
        </p:nvSpPr>
        <p:spPr>
          <a:xfrm rot="5400000">
            <a:off x="5761379" y="4184276"/>
            <a:ext cx="738664" cy="908815"/>
          </a:xfrm>
          <a:prstGeom prst="rightArrow">
            <a:avLst>
              <a:gd name="adj1" fmla="val 50000"/>
              <a:gd name="adj2" fmla="val 55933"/>
            </a:avLst>
          </a:prstGeom>
          <a:gradFill flip="none" rotWithShape="1">
            <a:gsLst>
              <a:gs pos="0">
                <a:srgbClr val="FF0000">
                  <a:alpha val="0"/>
                </a:srgbClr>
              </a:gs>
              <a:gs pos="66000">
                <a:srgbClr val="FF0000"/>
              </a:gs>
              <a:gs pos="100000">
                <a:srgbClr val="FF0000"/>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857CDA8-4039-F0A4-4F32-B0665505142A}"/>
              </a:ext>
            </a:extLst>
          </p:cNvPr>
          <p:cNvSpPr txBox="1"/>
          <p:nvPr/>
        </p:nvSpPr>
        <p:spPr>
          <a:xfrm>
            <a:off x="6538748" y="4161091"/>
            <a:ext cx="244295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rgbClr val="FF0000"/>
                </a:solidFill>
                <a:latin typeface="Arial" panose="020B0604020202020204" pitchFamily="34" charset="0"/>
                <a:cs typeface="Arial" panose="020B0604020202020204" pitchFamily="34" charset="0"/>
              </a:rPr>
              <a:t>Unsustainable farming</a:t>
            </a:r>
          </a:p>
          <a:p>
            <a:pPr marL="285750" indent="-285750">
              <a:buFont typeface="Arial" panose="020B0604020202020204" pitchFamily="34" charset="0"/>
              <a:buChar char="•"/>
            </a:pPr>
            <a:r>
              <a:rPr lang="en-US" sz="1400" b="1">
                <a:solidFill>
                  <a:srgbClr val="FF0000"/>
                </a:solidFill>
                <a:latin typeface="Arial" panose="020B0604020202020204" pitchFamily="34" charset="0"/>
                <a:cs typeface="Arial" panose="020B0604020202020204" pitchFamily="34" charset="0"/>
              </a:rPr>
              <a:t>Inadequate fertilizer</a:t>
            </a:r>
          </a:p>
          <a:p>
            <a:pPr marL="285750" indent="-285750">
              <a:buFont typeface="Arial" panose="020B0604020202020204" pitchFamily="34" charset="0"/>
              <a:buChar char="•"/>
            </a:pPr>
            <a:r>
              <a:rPr lang="en-US" sz="1400" b="1">
                <a:solidFill>
                  <a:srgbClr val="FF0000"/>
                </a:solidFill>
                <a:latin typeface="Arial" panose="020B0604020202020204" pitchFamily="34" charset="0"/>
                <a:cs typeface="Arial" panose="020B0604020202020204" pitchFamily="34" charset="0"/>
              </a:rPr>
              <a:t>Overgrazing etc.</a:t>
            </a:r>
          </a:p>
          <a:p>
            <a:pPr marL="285750" indent="-285750">
              <a:buFont typeface="Arial" panose="020B0604020202020204" pitchFamily="34" charset="0"/>
              <a:buChar char="•"/>
            </a:pPr>
            <a:endParaRPr lang="en-US" sz="1400" b="1" dirty="0">
              <a:solidFill>
                <a:srgbClr val="FF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8DFB217-4EBE-CF4A-AC71-587A78AC4249}"/>
              </a:ext>
            </a:extLst>
          </p:cNvPr>
          <p:cNvSpPr txBox="1"/>
          <p:nvPr/>
        </p:nvSpPr>
        <p:spPr>
          <a:xfrm>
            <a:off x="5597955" y="5267073"/>
            <a:ext cx="2214268" cy="523220"/>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This was once a farmland in Panama</a:t>
            </a:r>
          </a:p>
        </p:txBody>
      </p:sp>
      <p:sp>
        <p:nvSpPr>
          <p:cNvPr id="25" name="TextBox 24">
            <a:extLst>
              <a:ext uri="{FF2B5EF4-FFF2-40B4-BE49-F238E27FC236}">
                <a16:creationId xmlns:a16="http://schemas.microsoft.com/office/drawing/2014/main" id="{2372A023-62A7-7B5A-9BED-6BDD07E2F454}"/>
              </a:ext>
            </a:extLst>
          </p:cNvPr>
          <p:cNvSpPr txBox="1"/>
          <p:nvPr/>
        </p:nvSpPr>
        <p:spPr>
          <a:xfrm>
            <a:off x="7846983" y="5932346"/>
            <a:ext cx="1114743" cy="215444"/>
          </a:xfrm>
          <a:prstGeom prst="rect">
            <a:avLst/>
          </a:prstGeom>
          <a:noFill/>
        </p:spPr>
        <p:txBody>
          <a:bodyPr wrap="square">
            <a:spAutoFit/>
          </a:bodyPr>
          <a:lstStyle/>
          <a:p>
            <a:pPr algn="ctr"/>
            <a:r>
              <a:rPr lang="en-US" sz="800" i="0" dirty="0">
                <a:solidFill>
                  <a:srgbClr val="373636"/>
                </a:solidFill>
                <a:effectLst/>
                <a:latin typeface="Arial" panose="020B0604020202020204" pitchFamily="34" charset="0"/>
                <a:cs typeface="Arial" panose="020B0604020202020204" pitchFamily="34" charset="0"/>
              </a:rPr>
              <a:t>[10] Agri Rev.2020</a:t>
            </a:r>
            <a:endParaRPr lang="en-US" sz="800" dirty="0">
              <a:latin typeface="Arial" panose="020B0604020202020204" pitchFamily="34" charset="0"/>
              <a:cs typeface="Arial" panose="020B0604020202020204" pitchFamily="34" charset="0"/>
            </a:endParaRPr>
          </a:p>
        </p:txBody>
      </p:sp>
      <p:sp>
        <p:nvSpPr>
          <p:cNvPr id="28" name="사각형: 둥근 모서리 33">
            <a:extLst>
              <a:ext uri="{FF2B5EF4-FFF2-40B4-BE49-F238E27FC236}">
                <a16:creationId xmlns:a16="http://schemas.microsoft.com/office/drawing/2014/main" id="{639612ED-7EDA-F49F-E451-0649926A0F72}"/>
              </a:ext>
            </a:extLst>
          </p:cNvPr>
          <p:cNvSpPr/>
          <p:nvPr/>
        </p:nvSpPr>
        <p:spPr>
          <a:xfrm>
            <a:off x="315934" y="928590"/>
            <a:ext cx="4023088" cy="5711839"/>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94FB38A7-A798-A2BE-E16C-36C2C5A5C397}"/>
              </a:ext>
            </a:extLst>
          </p:cNvPr>
          <p:cNvSpPr txBox="1"/>
          <p:nvPr/>
        </p:nvSpPr>
        <p:spPr>
          <a:xfrm>
            <a:off x="899645" y="970251"/>
            <a:ext cx="2656017"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Impact of SOC</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pic>
        <p:nvPicPr>
          <p:cNvPr id="30" name="Picture 29">
            <a:extLst>
              <a:ext uri="{FF2B5EF4-FFF2-40B4-BE49-F238E27FC236}">
                <a16:creationId xmlns:a16="http://schemas.microsoft.com/office/drawing/2014/main" id="{1523D1D4-D90B-341C-B30E-62D9FD213FBF}"/>
              </a:ext>
            </a:extLst>
          </p:cNvPr>
          <p:cNvPicPr>
            <a:picLocks noChangeAspect="1"/>
          </p:cNvPicPr>
          <p:nvPr/>
        </p:nvPicPr>
        <p:blipFill>
          <a:blip r:embed="rId6"/>
          <a:stretch>
            <a:fillRect/>
          </a:stretch>
        </p:blipFill>
        <p:spPr>
          <a:xfrm>
            <a:off x="1193717" y="1252414"/>
            <a:ext cx="2092703" cy="1427709"/>
          </a:xfrm>
          <a:prstGeom prst="rect">
            <a:avLst/>
          </a:prstGeom>
          <a:ln>
            <a:noFill/>
          </a:ln>
          <a:effectLst/>
        </p:spPr>
      </p:pic>
      <p:sp>
        <p:nvSpPr>
          <p:cNvPr id="31" name="TextBox 30">
            <a:extLst>
              <a:ext uri="{FF2B5EF4-FFF2-40B4-BE49-F238E27FC236}">
                <a16:creationId xmlns:a16="http://schemas.microsoft.com/office/drawing/2014/main" id="{9C74CAE5-964B-EF1D-C619-F26B7796A010}"/>
              </a:ext>
            </a:extLst>
          </p:cNvPr>
          <p:cNvSpPr txBox="1"/>
          <p:nvPr/>
        </p:nvSpPr>
        <p:spPr>
          <a:xfrm>
            <a:off x="979207" y="2635548"/>
            <a:ext cx="2696542" cy="307777"/>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 ↑ ↑ ↑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Yield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 ↑ ↑</a:t>
            </a:r>
            <a:endParaRPr lang="en-US" sz="1400" dirty="0">
              <a:latin typeface="Arial" panose="020B0604020202020204" pitchFamily="34" charset="0"/>
              <a:cs typeface="Arial" panose="020B0604020202020204" pitchFamily="34" charset="0"/>
            </a:endParaRPr>
          </a:p>
        </p:txBody>
      </p:sp>
      <p:sp>
        <p:nvSpPr>
          <p:cNvPr id="2048" name="TextBox 2047">
            <a:extLst>
              <a:ext uri="{FF2B5EF4-FFF2-40B4-BE49-F238E27FC236}">
                <a16:creationId xmlns:a16="http://schemas.microsoft.com/office/drawing/2014/main" id="{37E291BA-92D3-D4AC-0272-7336DC26028F}"/>
              </a:ext>
            </a:extLst>
          </p:cNvPr>
          <p:cNvSpPr txBox="1"/>
          <p:nvPr/>
        </p:nvSpPr>
        <p:spPr>
          <a:xfrm>
            <a:off x="3258143" y="2398478"/>
            <a:ext cx="1101008" cy="215444"/>
          </a:xfrm>
          <a:prstGeom prst="rect">
            <a:avLst/>
          </a:prstGeom>
          <a:noFill/>
        </p:spPr>
        <p:txBody>
          <a:bodyPr wrap="square">
            <a:spAutoFit/>
          </a:bodyPr>
          <a:lstStyle/>
          <a:p>
            <a:pPr algn="ctr"/>
            <a:r>
              <a:rPr lang="en-US" sz="800" b="0" i="0" dirty="0">
                <a:solidFill>
                  <a:srgbClr val="333333"/>
                </a:solidFill>
                <a:effectLst/>
                <a:latin typeface="Open Sans" panose="020B0606030504020204" pitchFamily="34" charset="0"/>
              </a:rPr>
              <a:t>[6] Soil Sci, 2017</a:t>
            </a:r>
            <a:endParaRPr lang="en-US" sz="800" dirty="0"/>
          </a:p>
        </p:txBody>
      </p:sp>
      <p:pic>
        <p:nvPicPr>
          <p:cNvPr id="2049" name="Picture 24" descr="Wet/dry soil problems - Top Crop ManagerTop Crop Manager">
            <a:extLst>
              <a:ext uri="{FF2B5EF4-FFF2-40B4-BE49-F238E27FC236}">
                <a16:creationId xmlns:a16="http://schemas.microsoft.com/office/drawing/2014/main" id="{5CB3D6AB-08C1-23A1-1E1E-9478723B40E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502" b="1811"/>
          <a:stretch/>
        </p:blipFill>
        <p:spPr bwMode="auto">
          <a:xfrm>
            <a:off x="1091886" y="3084114"/>
            <a:ext cx="2381843" cy="1135342"/>
          </a:xfrm>
          <a:prstGeom prst="rect">
            <a:avLst/>
          </a:prstGeom>
          <a:noFill/>
          <a:extLst>
            <a:ext uri="{909E8E84-426E-40DD-AFC4-6F175D3DCCD1}">
              <a14:hiddenFill xmlns:a14="http://schemas.microsoft.com/office/drawing/2010/main">
                <a:solidFill>
                  <a:srgbClr val="FFFFFF"/>
                </a:solidFill>
              </a14:hiddenFill>
            </a:ext>
          </a:extLst>
        </p:spPr>
      </p:pic>
      <p:sp>
        <p:nvSpPr>
          <p:cNvPr id="2051" name="TextBox 2050">
            <a:extLst>
              <a:ext uri="{FF2B5EF4-FFF2-40B4-BE49-F238E27FC236}">
                <a16:creationId xmlns:a16="http://schemas.microsoft.com/office/drawing/2014/main" id="{F412C846-8F7A-6655-BA6D-83427A71B99B}"/>
              </a:ext>
            </a:extLst>
          </p:cNvPr>
          <p:cNvSpPr txBox="1"/>
          <p:nvPr/>
        </p:nvSpPr>
        <p:spPr>
          <a:xfrm>
            <a:off x="560107" y="4121711"/>
            <a:ext cx="3445402" cy="523220"/>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 ↑ by 0.4%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37 trillion liters of extra water stored</a:t>
            </a:r>
          </a:p>
        </p:txBody>
      </p:sp>
      <p:sp>
        <p:nvSpPr>
          <p:cNvPr id="2053" name="TextBox 2052">
            <a:extLst>
              <a:ext uri="{FF2B5EF4-FFF2-40B4-BE49-F238E27FC236}">
                <a16:creationId xmlns:a16="http://schemas.microsoft.com/office/drawing/2014/main" id="{E215A256-634A-1343-CECE-ED99C6FEBDE2}"/>
              </a:ext>
            </a:extLst>
          </p:cNvPr>
          <p:cNvSpPr txBox="1"/>
          <p:nvPr/>
        </p:nvSpPr>
        <p:spPr>
          <a:xfrm>
            <a:off x="3328084" y="3960075"/>
            <a:ext cx="961125" cy="215444"/>
          </a:xfrm>
          <a:prstGeom prst="rect">
            <a:avLst/>
          </a:prstGeom>
          <a:noFill/>
        </p:spPr>
        <p:txBody>
          <a:bodyPr wrap="square">
            <a:spAutoFit/>
          </a:bodyPr>
          <a:lstStyle/>
          <a:p>
            <a:r>
              <a:rPr lang="en-US" sz="800" b="0" i="0" dirty="0">
                <a:solidFill>
                  <a:srgbClr val="333333"/>
                </a:solidFill>
                <a:effectLst/>
                <a:latin typeface="Open Sans" panose="020B0606030504020204" pitchFamily="34" charset="0"/>
              </a:rPr>
              <a:t>[7] IUCN, 2020</a:t>
            </a:r>
            <a:endParaRPr lang="en-US" sz="800" dirty="0"/>
          </a:p>
        </p:txBody>
      </p:sp>
      <p:pic>
        <p:nvPicPr>
          <p:cNvPr id="2055" name="Picture 2054">
            <a:extLst>
              <a:ext uri="{FF2B5EF4-FFF2-40B4-BE49-F238E27FC236}">
                <a16:creationId xmlns:a16="http://schemas.microsoft.com/office/drawing/2014/main" id="{B762A41C-0855-7EE0-9C62-31E622FEF829}"/>
              </a:ext>
            </a:extLst>
          </p:cNvPr>
          <p:cNvPicPr>
            <a:picLocks noChangeAspect="1"/>
          </p:cNvPicPr>
          <p:nvPr/>
        </p:nvPicPr>
        <p:blipFill rotWithShape="1">
          <a:blip r:embed="rId8"/>
          <a:srcRect t="8752"/>
          <a:stretch/>
        </p:blipFill>
        <p:spPr>
          <a:xfrm>
            <a:off x="1158821" y="4882001"/>
            <a:ext cx="2015434" cy="1176279"/>
          </a:xfrm>
          <a:prstGeom prst="rect">
            <a:avLst/>
          </a:prstGeom>
        </p:spPr>
      </p:pic>
      <p:cxnSp>
        <p:nvCxnSpPr>
          <p:cNvPr id="2057" name="Straight Arrow Connector 2056">
            <a:extLst>
              <a:ext uri="{FF2B5EF4-FFF2-40B4-BE49-F238E27FC236}">
                <a16:creationId xmlns:a16="http://schemas.microsoft.com/office/drawing/2014/main" id="{0A7C8E5E-DCF6-B928-EB4E-398889E63731}"/>
              </a:ext>
            </a:extLst>
          </p:cNvPr>
          <p:cNvCxnSpPr>
            <a:cxnSpLocks/>
          </p:cNvCxnSpPr>
          <p:nvPr/>
        </p:nvCxnSpPr>
        <p:spPr>
          <a:xfrm flipV="1">
            <a:off x="1592412" y="5282323"/>
            <a:ext cx="563066" cy="375480"/>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2059" name="TextBox 2058">
            <a:extLst>
              <a:ext uri="{FF2B5EF4-FFF2-40B4-BE49-F238E27FC236}">
                <a16:creationId xmlns:a16="http://schemas.microsoft.com/office/drawing/2014/main" id="{236A90F8-80FB-80AA-8783-A05CEE530138}"/>
              </a:ext>
            </a:extLst>
          </p:cNvPr>
          <p:cNvSpPr txBox="1"/>
          <p:nvPr/>
        </p:nvSpPr>
        <p:spPr>
          <a:xfrm>
            <a:off x="1089128" y="4808090"/>
            <a:ext cx="1058994" cy="646331"/>
          </a:xfrm>
          <a:prstGeom prst="rect">
            <a:avLst/>
          </a:prstGeom>
          <a:noFill/>
        </p:spPr>
        <p:txBody>
          <a:bodyPr wrap="square">
            <a:spAutoFit/>
          </a:bodyPr>
          <a:lstStyle/>
          <a:p>
            <a:pPr algn="ctr"/>
            <a:r>
              <a:rPr lang="en-US" altLang="ko-KR"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Rising CO</a:t>
            </a:r>
            <a:r>
              <a:rPr lang="en-US" altLang="ko-KR" sz="1200" b="1" baseline="-25000"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2 </a:t>
            </a:r>
            <a:r>
              <a:rPr lang="en-US" altLang="ko-KR"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due to humans</a:t>
            </a:r>
            <a:endParaRPr lang="en-US" sz="1200" dirty="0">
              <a:solidFill>
                <a:srgbClr val="FF0000"/>
              </a:solidFill>
            </a:endParaRPr>
          </a:p>
        </p:txBody>
      </p:sp>
      <p:cxnSp>
        <p:nvCxnSpPr>
          <p:cNvPr id="2060" name="Straight Arrow Connector 2059">
            <a:extLst>
              <a:ext uri="{FF2B5EF4-FFF2-40B4-BE49-F238E27FC236}">
                <a16:creationId xmlns:a16="http://schemas.microsoft.com/office/drawing/2014/main" id="{4A4CA93F-A4D1-5B9D-C85F-D08443F8FAD3}"/>
              </a:ext>
            </a:extLst>
          </p:cNvPr>
          <p:cNvCxnSpPr>
            <a:cxnSpLocks/>
          </p:cNvCxnSpPr>
          <p:nvPr/>
        </p:nvCxnSpPr>
        <p:spPr>
          <a:xfrm>
            <a:off x="2569565" y="5190025"/>
            <a:ext cx="453342" cy="131124"/>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66390-CF61-6457-87B3-0BACD2083057}"/>
              </a:ext>
            </a:extLst>
          </p:cNvPr>
          <p:cNvSpPr txBox="1"/>
          <p:nvPr/>
        </p:nvSpPr>
        <p:spPr>
          <a:xfrm>
            <a:off x="2166538" y="5302395"/>
            <a:ext cx="1265364" cy="646331"/>
          </a:xfrm>
          <a:prstGeom prst="rect">
            <a:avLst/>
          </a:prstGeom>
          <a:noFill/>
        </p:spPr>
        <p:txBody>
          <a:bodyPr wrap="square">
            <a:spAutoFit/>
          </a:bodyPr>
          <a:lstStyle/>
          <a:p>
            <a:pPr algn="ctr"/>
            <a:r>
              <a:rPr lang="en-US"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CO</a:t>
            </a:r>
            <a:r>
              <a:rPr lang="en-US" sz="1200" b="1" baseline="-25000"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2</a:t>
            </a:r>
            <a:r>
              <a:rPr lang="en-US"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 sequestration</a:t>
            </a:r>
          </a:p>
          <a:p>
            <a:pPr algn="ctr"/>
            <a:r>
              <a:rPr lang="en-US"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by soil</a:t>
            </a:r>
            <a:endParaRPr lang="en-US" sz="1200" dirty="0">
              <a:solidFill>
                <a:srgbClr val="FF0000"/>
              </a:solidFill>
            </a:endParaRPr>
          </a:p>
        </p:txBody>
      </p:sp>
      <p:sp>
        <p:nvSpPr>
          <p:cNvPr id="2062" name="TextBox 2061">
            <a:extLst>
              <a:ext uri="{FF2B5EF4-FFF2-40B4-BE49-F238E27FC236}">
                <a16:creationId xmlns:a16="http://schemas.microsoft.com/office/drawing/2014/main" id="{B3A34D76-4734-C174-CEC0-4CFA87CFB4E1}"/>
              </a:ext>
            </a:extLst>
          </p:cNvPr>
          <p:cNvSpPr txBox="1"/>
          <p:nvPr/>
        </p:nvSpPr>
        <p:spPr>
          <a:xfrm>
            <a:off x="634357" y="6090109"/>
            <a:ext cx="3211422" cy="523220"/>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 ↑ by 0.4%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60 trillion kg of extra carbon stored</a:t>
            </a:r>
          </a:p>
        </p:txBody>
      </p:sp>
      <p:sp>
        <p:nvSpPr>
          <p:cNvPr id="2063" name="TextBox 2062">
            <a:extLst>
              <a:ext uri="{FF2B5EF4-FFF2-40B4-BE49-F238E27FC236}">
                <a16:creationId xmlns:a16="http://schemas.microsoft.com/office/drawing/2014/main" id="{34EB168E-0214-CB9D-68A0-260E683AA4F3}"/>
              </a:ext>
            </a:extLst>
          </p:cNvPr>
          <p:cNvSpPr txBox="1"/>
          <p:nvPr/>
        </p:nvSpPr>
        <p:spPr>
          <a:xfrm>
            <a:off x="3212738" y="5863099"/>
            <a:ext cx="1249142" cy="215444"/>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[8] Carbon Brief, 2022</a:t>
            </a:r>
          </a:p>
        </p:txBody>
      </p:sp>
      <p:sp>
        <p:nvSpPr>
          <p:cNvPr id="2" name="TextBox 1">
            <a:extLst>
              <a:ext uri="{FF2B5EF4-FFF2-40B4-BE49-F238E27FC236}">
                <a16:creationId xmlns:a16="http://schemas.microsoft.com/office/drawing/2014/main" id="{BC4CAAA9-AB40-E84C-515B-A9E65484D921}"/>
              </a:ext>
            </a:extLst>
          </p:cNvPr>
          <p:cNvSpPr txBox="1"/>
          <p:nvPr/>
        </p:nvSpPr>
        <p:spPr>
          <a:xfrm>
            <a:off x="9124070" y="4121711"/>
            <a:ext cx="2892138" cy="523220"/>
          </a:xfrm>
          <a:prstGeom prst="rect">
            <a:avLst/>
          </a:prstGeom>
          <a:noFill/>
        </p:spPr>
        <p:txBody>
          <a:bodyPr wrap="none" rtlCol="0">
            <a:spAutoFit/>
          </a:bodyPr>
          <a:lstStyle/>
          <a:p>
            <a:pPr algn="l"/>
            <a:r>
              <a:rPr lang="en-US" sz="1400" dirty="0">
                <a:solidFill>
                  <a:schemeClr val="bg1"/>
                </a:solidFill>
                <a:latin typeface="Arial" panose="020B0604020202020204" pitchFamily="34" charset="0"/>
                <a:cs typeface="Arial" panose="020B0604020202020204" pitchFamily="34" charset="0"/>
              </a:rPr>
              <a:t>Why farmers want pro-SOC policy</a:t>
            </a:r>
          </a:p>
          <a:p>
            <a:pPr algn="l"/>
            <a:r>
              <a:rPr lang="en-US" sz="1400" dirty="0">
                <a:solidFill>
                  <a:schemeClr val="bg1"/>
                </a:solidFill>
                <a:latin typeface="Arial" panose="020B0604020202020204" pitchFamily="34" charset="0"/>
                <a:cs typeface="Arial" panose="020B0604020202020204" pitchFamily="34" charset="0"/>
              </a:rPr>
              <a:t>Show there is demand for this</a:t>
            </a:r>
          </a:p>
        </p:txBody>
      </p:sp>
    </p:spTree>
    <p:extLst>
      <p:ext uri="{BB962C8B-B14F-4D97-AF65-F5344CB8AC3E}">
        <p14:creationId xmlns:p14="http://schemas.microsoft.com/office/powerpoint/2010/main" val="53629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DB5FDE7-C1CD-40E5-BF3E-45D2CC598163}"/>
              </a:ext>
            </a:extLst>
          </p:cNvPr>
          <p:cNvSpPr/>
          <p:nvPr/>
        </p:nvSpPr>
        <p:spPr>
          <a:xfrm>
            <a:off x="1275857" y="893054"/>
            <a:ext cx="6592286" cy="1815882"/>
          </a:xfrm>
          <a:prstGeom prst="rect">
            <a:avLst/>
          </a:prstGeom>
        </p:spPr>
        <p:txBody>
          <a:bodyPr wrap="square">
            <a:spAutoFit/>
          </a:bodyPr>
          <a:lstStyle/>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Slowly, Nations are rising to enact pro-soil policy changes</a:t>
            </a:r>
          </a:p>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(54 Commonwealth nations, Japan, France already on-board)</a:t>
            </a:r>
          </a:p>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Korea considering to enact this policy [ref]</a:t>
            </a:r>
          </a:p>
          <a:p>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Pro-soil policy: </a:t>
            </a:r>
          </a:p>
          <a:p>
            <a:pPr marL="342900" indent="-342900">
              <a:buAutoNum type="arabicParenR"/>
            </a:pP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If farmer’s land SOC ↑ ↑ ↑ , incentive given</a:t>
            </a:r>
          </a:p>
          <a:p>
            <a:pPr marL="342900" indent="-342900">
              <a:buAutoNum type="arabicParenR"/>
            </a:pP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Introduce Carbon Credit system for agriculture industries</a:t>
            </a:r>
          </a:p>
          <a:p>
            <a:pPr marL="342900" indent="-342900">
              <a:buAutoNum type="arabicParenR"/>
            </a:pP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Labelling food product as pro-SOC product</a:t>
            </a:r>
          </a:p>
        </p:txBody>
      </p:sp>
      <p:sp>
        <p:nvSpPr>
          <p:cNvPr id="3" name="TextBox 61">
            <a:extLst>
              <a:ext uri="{FF2B5EF4-FFF2-40B4-BE49-F238E27FC236}">
                <a16:creationId xmlns:a16="http://schemas.microsoft.com/office/drawing/2014/main" id="{BDB336BD-DE6A-4DEF-E86A-9FFDD3A397E4}"/>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Problem Definition</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6" name="TextBox 5">
            <a:extLst>
              <a:ext uri="{FF2B5EF4-FFF2-40B4-BE49-F238E27FC236}">
                <a16:creationId xmlns:a16="http://schemas.microsoft.com/office/drawing/2014/main" id="{FA6EA56F-686A-1293-782E-4B8777E0CFC0}"/>
              </a:ext>
            </a:extLst>
          </p:cNvPr>
          <p:cNvSpPr txBox="1"/>
          <p:nvPr/>
        </p:nvSpPr>
        <p:spPr>
          <a:xfrm>
            <a:off x="7788039" y="2299343"/>
            <a:ext cx="1536755" cy="215444"/>
          </a:xfrm>
          <a:prstGeom prst="rect">
            <a:avLst/>
          </a:prstGeom>
          <a:noFill/>
        </p:spPr>
        <p:txBody>
          <a:bodyPr wrap="square">
            <a:spAutoFit/>
          </a:bodyPr>
          <a:lstStyle/>
          <a:p>
            <a:r>
              <a:rPr lang="en-US" sz="800" b="0" i="0" dirty="0">
                <a:solidFill>
                  <a:srgbClr val="333333"/>
                </a:solidFill>
                <a:effectLst/>
                <a:latin typeface="Open Sans" panose="020B0606030504020204" pitchFamily="34" charset="0"/>
              </a:rPr>
              <a:t>[11] UNCCD COP15, 2022</a:t>
            </a:r>
            <a:endParaRPr lang="en-US" sz="800" dirty="0"/>
          </a:p>
        </p:txBody>
      </p:sp>
      <p:sp>
        <p:nvSpPr>
          <p:cNvPr id="7" name="직사각형 1">
            <a:extLst>
              <a:ext uri="{FF2B5EF4-FFF2-40B4-BE49-F238E27FC236}">
                <a16:creationId xmlns:a16="http://schemas.microsoft.com/office/drawing/2014/main" id="{C350420C-ED7F-B4C5-12C2-F1966A280AE5}"/>
              </a:ext>
            </a:extLst>
          </p:cNvPr>
          <p:cNvSpPr/>
          <p:nvPr/>
        </p:nvSpPr>
        <p:spPr>
          <a:xfrm>
            <a:off x="1195753" y="3360186"/>
            <a:ext cx="6592286" cy="338554"/>
          </a:xfrm>
          <a:prstGeom prst="rect">
            <a:avLst/>
          </a:prstGeom>
        </p:spPr>
        <p:txBody>
          <a:bodyPr wrap="square">
            <a:spAutoFit/>
          </a:bodyPr>
          <a:lstStyle/>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Current method to measure SOC (Walkley-Black Test)</a:t>
            </a:r>
          </a:p>
        </p:txBody>
      </p:sp>
      <p:sp>
        <p:nvSpPr>
          <p:cNvPr id="8" name="사각형: 둥근 모서리 33">
            <a:extLst>
              <a:ext uri="{FF2B5EF4-FFF2-40B4-BE49-F238E27FC236}">
                <a16:creationId xmlns:a16="http://schemas.microsoft.com/office/drawing/2014/main" id="{103072D0-3AB8-BACD-2060-94AE5B5AE7AC}"/>
              </a:ext>
            </a:extLst>
          </p:cNvPr>
          <p:cNvSpPr/>
          <p:nvPr/>
        </p:nvSpPr>
        <p:spPr>
          <a:xfrm>
            <a:off x="1195754" y="862917"/>
            <a:ext cx="6592286" cy="1800346"/>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9" name="화살표: 오른쪽 16">
            <a:extLst>
              <a:ext uri="{FF2B5EF4-FFF2-40B4-BE49-F238E27FC236}">
                <a16:creationId xmlns:a16="http://schemas.microsoft.com/office/drawing/2014/main" id="{7178799F-D6CC-C627-D77B-048302A5286A}"/>
              </a:ext>
            </a:extLst>
          </p:cNvPr>
          <p:cNvSpPr/>
          <p:nvPr/>
        </p:nvSpPr>
        <p:spPr>
          <a:xfrm rot="5400000">
            <a:off x="4227457" y="2486958"/>
            <a:ext cx="689084" cy="962979"/>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10" name="사각형: 둥근 모서리 33">
            <a:extLst>
              <a:ext uri="{FF2B5EF4-FFF2-40B4-BE49-F238E27FC236}">
                <a16:creationId xmlns:a16="http://schemas.microsoft.com/office/drawing/2014/main" id="{08F60196-5ACC-F0B8-1AD1-6A4D6EC086D5}"/>
              </a:ext>
            </a:extLst>
          </p:cNvPr>
          <p:cNvSpPr/>
          <p:nvPr/>
        </p:nvSpPr>
        <p:spPr>
          <a:xfrm>
            <a:off x="747346" y="3313173"/>
            <a:ext cx="7649308" cy="3298641"/>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3462255-B6B3-EC70-ECF3-9AD30AE207AB}"/>
              </a:ext>
            </a:extLst>
          </p:cNvPr>
          <p:cNvSpPr txBox="1"/>
          <p:nvPr/>
        </p:nvSpPr>
        <p:spPr>
          <a:xfrm>
            <a:off x="4973386" y="2699177"/>
            <a:ext cx="2814653" cy="584775"/>
          </a:xfrm>
          <a:prstGeom prst="rect">
            <a:avLst/>
          </a:prstGeom>
          <a:noFill/>
        </p:spPr>
        <p:txBody>
          <a:bodyPr wrap="square">
            <a:spAutoFit/>
          </a:bodyPr>
          <a:lstStyle/>
          <a:p>
            <a:pPr algn="ctr"/>
            <a:r>
              <a:rPr lang="en-US" altLang="ko-KR" sz="16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In order to enforce this, need to monitor SOC</a:t>
            </a:r>
          </a:p>
        </p:txBody>
      </p:sp>
      <p:pic>
        <p:nvPicPr>
          <p:cNvPr id="13" name="그림 1">
            <a:extLst>
              <a:ext uri="{FF2B5EF4-FFF2-40B4-BE49-F238E27FC236}">
                <a16:creationId xmlns:a16="http://schemas.microsoft.com/office/drawing/2014/main" id="{28B5337D-691C-34EE-416E-0AD0FB576C58}"/>
              </a:ext>
            </a:extLst>
          </p:cNvPr>
          <p:cNvPicPr>
            <a:picLocks noChangeAspect="1"/>
          </p:cNvPicPr>
          <p:nvPr/>
        </p:nvPicPr>
        <p:blipFill rotWithShape="1">
          <a:blip r:embed="rId3"/>
          <a:srcRect r="67039"/>
          <a:stretch/>
        </p:blipFill>
        <p:spPr>
          <a:xfrm>
            <a:off x="2217228" y="3726959"/>
            <a:ext cx="1294534" cy="794585"/>
          </a:xfrm>
          <a:prstGeom prst="rect">
            <a:avLst/>
          </a:prstGeom>
        </p:spPr>
      </p:pic>
      <p:sp>
        <p:nvSpPr>
          <p:cNvPr id="14" name="직사각형 1">
            <a:extLst>
              <a:ext uri="{FF2B5EF4-FFF2-40B4-BE49-F238E27FC236}">
                <a16:creationId xmlns:a16="http://schemas.microsoft.com/office/drawing/2014/main" id="{0FE342CF-90B8-5B07-7CF3-FAFCC6D410C5}"/>
              </a:ext>
            </a:extLst>
          </p:cNvPr>
          <p:cNvSpPr/>
          <p:nvPr/>
        </p:nvSpPr>
        <p:spPr>
          <a:xfrm>
            <a:off x="2273547" y="4521544"/>
            <a:ext cx="1271955" cy="307777"/>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Sieve soil</a:t>
            </a:r>
          </a:p>
        </p:txBody>
      </p:sp>
      <p:sp>
        <p:nvSpPr>
          <p:cNvPr id="15" name="화살표: 오른쪽 16">
            <a:extLst>
              <a:ext uri="{FF2B5EF4-FFF2-40B4-BE49-F238E27FC236}">
                <a16:creationId xmlns:a16="http://schemas.microsoft.com/office/drawing/2014/main" id="{CA52EBFD-B151-3031-36BF-105C4959FE87}"/>
              </a:ext>
            </a:extLst>
          </p:cNvPr>
          <p:cNvSpPr/>
          <p:nvPr/>
        </p:nvSpPr>
        <p:spPr>
          <a:xfrm>
            <a:off x="3724438" y="3710461"/>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16" name="그림 1">
            <a:extLst>
              <a:ext uri="{FF2B5EF4-FFF2-40B4-BE49-F238E27FC236}">
                <a16:creationId xmlns:a16="http://schemas.microsoft.com/office/drawing/2014/main" id="{91628CED-9FD4-E582-B6EA-AA18565F3D1A}"/>
              </a:ext>
            </a:extLst>
          </p:cNvPr>
          <p:cNvPicPr>
            <a:picLocks noChangeAspect="1"/>
          </p:cNvPicPr>
          <p:nvPr/>
        </p:nvPicPr>
        <p:blipFill rotWithShape="1">
          <a:blip r:embed="rId3"/>
          <a:srcRect l="33149" r="34146"/>
          <a:stretch/>
        </p:blipFill>
        <p:spPr>
          <a:xfrm>
            <a:off x="4346524" y="3710461"/>
            <a:ext cx="1294535" cy="800777"/>
          </a:xfrm>
          <a:prstGeom prst="rect">
            <a:avLst/>
          </a:prstGeom>
        </p:spPr>
      </p:pic>
      <p:sp>
        <p:nvSpPr>
          <p:cNvPr id="17" name="직사각형 1">
            <a:extLst>
              <a:ext uri="{FF2B5EF4-FFF2-40B4-BE49-F238E27FC236}">
                <a16:creationId xmlns:a16="http://schemas.microsoft.com/office/drawing/2014/main" id="{16BDC487-8ED6-3437-102D-AAC26CF7E7B2}"/>
              </a:ext>
            </a:extLst>
          </p:cNvPr>
          <p:cNvSpPr/>
          <p:nvPr/>
        </p:nvSpPr>
        <p:spPr>
          <a:xfrm>
            <a:off x="4019740" y="4524652"/>
            <a:ext cx="1915620" cy="307777"/>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Weigh exact amount</a:t>
            </a:r>
          </a:p>
        </p:txBody>
      </p:sp>
      <p:pic>
        <p:nvPicPr>
          <p:cNvPr id="18" name="그림 1">
            <a:extLst>
              <a:ext uri="{FF2B5EF4-FFF2-40B4-BE49-F238E27FC236}">
                <a16:creationId xmlns:a16="http://schemas.microsoft.com/office/drawing/2014/main" id="{65880016-800E-E2E4-E3AB-2BB13FC25C95}"/>
              </a:ext>
            </a:extLst>
          </p:cNvPr>
          <p:cNvPicPr>
            <a:picLocks noChangeAspect="1"/>
          </p:cNvPicPr>
          <p:nvPr/>
        </p:nvPicPr>
        <p:blipFill rotWithShape="1">
          <a:blip r:embed="rId3"/>
          <a:srcRect l="66418"/>
          <a:stretch/>
        </p:blipFill>
        <p:spPr>
          <a:xfrm>
            <a:off x="6505013" y="3698331"/>
            <a:ext cx="1366452" cy="823213"/>
          </a:xfrm>
          <a:prstGeom prst="rect">
            <a:avLst/>
          </a:prstGeom>
        </p:spPr>
      </p:pic>
      <p:sp>
        <p:nvSpPr>
          <p:cNvPr id="19" name="화살표: 오른쪽 16">
            <a:extLst>
              <a:ext uri="{FF2B5EF4-FFF2-40B4-BE49-F238E27FC236}">
                <a16:creationId xmlns:a16="http://schemas.microsoft.com/office/drawing/2014/main" id="{3A6F9305-9358-28B9-D82F-0EC18CB274BC}"/>
              </a:ext>
            </a:extLst>
          </p:cNvPr>
          <p:cNvSpPr/>
          <p:nvPr/>
        </p:nvSpPr>
        <p:spPr>
          <a:xfrm>
            <a:off x="5847599" y="3677646"/>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0" name="직사각형 1">
            <a:extLst>
              <a:ext uri="{FF2B5EF4-FFF2-40B4-BE49-F238E27FC236}">
                <a16:creationId xmlns:a16="http://schemas.microsoft.com/office/drawing/2014/main" id="{F308DE2B-32E0-3998-F3D7-1D55E818F46F}"/>
              </a:ext>
            </a:extLst>
          </p:cNvPr>
          <p:cNvSpPr/>
          <p:nvPr/>
        </p:nvSpPr>
        <p:spPr>
          <a:xfrm>
            <a:off x="6072352" y="4524651"/>
            <a:ext cx="2389858" cy="307777"/>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Add K</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2</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Cr</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2</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O</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7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solution</a:t>
            </a:r>
          </a:p>
        </p:txBody>
      </p:sp>
      <p:pic>
        <p:nvPicPr>
          <p:cNvPr id="21" name="그림 2">
            <a:extLst>
              <a:ext uri="{FF2B5EF4-FFF2-40B4-BE49-F238E27FC236}">
                <a16:creationId xmlns:a16="http://schemas.microsoft.com/office/drawing/2014/main" id="{B8957BA9-C026-A46E-EA7A-CFED2B604E71}"/>
              </a:ext>
            </a:extLst>
          </p:cNvPr>
          <p:cNvPicPr>
            <a:picLocks noChangeAspect="1"/>
          </p:cNvPicPr>
          <p:nvPr/>
        </p:nvPicPr>
        <p:blipFill rotWithShape="1">
          <a:blip r:embed="rId4"/>
          <a:srcRect r="66675"/>
          <a:stretch/>
        </p:blipFill>
        <p:spPr>
          <a:xfrm>
            <a:off x="1805108" y="4881969"/>
            <a:ext cx="1294534" cy="769056"/>
          </a:xfrm>
          <a:prstGeom prst="rect">
            <a:avLst/>
          </a:prstGeom>
        </p:spPr>
      </p:pic>
      <p:sp>
        <p:nvSpPr>
          <p:cNvPr id="22" name="화살표: 오른쪽 16">
            <a:extLst>
              <a:ext uri="{FF2B5EF4-FFF2-40B4-BE49-F238E27FC236}">
                <a16:creationId xmlns:a16="http://schemas.microsoft.com/office/drawing/2014/main" id="{526423CB-F292-ED1A-8679-1EF91FDB1D75}"/>
              </a:ext>
            </a:extLst>
          </p:cNvPr>
          <p:cNvSpPr/>
          <p:nvPr/>
        </p:nvSpPr>
        <p:spPr>
          <a:xfrm>
            <a:off x="1195753" y="4847380"/>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3" name="직사각형 1">
            <a:extLst>
              <a:ext uri="{FF2B5EF4-FFF2-40B4-BE49-F238E27FC236}">
                <a16:creationId xmlns:a16="http://schemas.microsoft.com/office/drawing/2014/main" id="{1813629B-8D97-4459-F31F-20BFCEB8FC06}"/>
              </a:ext>
            </a:extLst>
          </p:cNvPr>
          <p:cNvSpPr/>
          <p:nvPr/>
        </p:nvSpPr>
        <p:spPr>
          <a:xfrm>
            <a:off x="1209900" y="5684462"/>
            <a:ext cx="2267544" cy="307777"/>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Add concentrated H</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2</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4</a:t>
            </a:r>
            <a:endPar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endParaRPr>
          </a:p>
        </p:txBody>
      </p:sp>
      <p:sp>
        <p:nvSpPr>
          <p:cNvPr id="24" name="화살표: 오른쪽 16">
            <a:extLst>
              <a:ext uri="{FF2B5EF4-FFF2-40B4-BE49-F238E27FC236}">
                <a16:creationId xmlns:a16="http://schemas.microsoft.com/office/drawing/2014/main" id="{26B49348-9BA0-59BC-A778-D8070625DED4}"/>
              </a:ext>
            </a:extLst>
          </p:cNvPr>
          <p:cNvSpPr/>
          <p:nvPr/>
        </p:nvSpPr>
        <p:spPr>
          <a:xfrm>
            <a:off x="3312317" y="4855514"/>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26" name="그림 2">
            <a:extLst>
              <a:ext uri="{FF2B5EF4-FFF2-40B4-BE49-F238E27FC236}">
                <a16:creationId xmlns:a16="http://schemas.microsoft.com/office/drawing/2014/main" id="{79866F4D-79A5-70B3-C75D-DD14ED6EBEDE}"/>
              </a:ext>
            </a:extLst>
          </p:cNvPr>
          <p:cNvPicPr>
            <a:picLocks noChangeAspect="1"/>
          </p:cNvPicPr>
          <p:nvPr/>
        </p:nvPicPr>
        <p:blipFill rotWithShape="1">
          <a:blip r:embed="rId4"/>
          <a:srcRect l="33325" r="33962"/>
          <a:stretch/>
        </p:blipFill>
        <p:spPr>
          <a:xfrm>
            <a:off x="3955298" y="4847380"/>
            <a:ext cx="1326395" cy="802719"/>
          </a:xfrm>
          <a:prstGeom prst="rect">
            <a:avLst/>
          </a:prstGeom>
        </p:spPr>
      </p:pic>
      <p:sp>
        <p:nvSpPr>
          <p:cNvPr id="27" name="직사각형 1">
            <a:extLst>
              <a:ext uri="{FF2B5EF4-FFF2-40B4-BE49-F238E27FC236}">
                <a16:creationId xmlns:a16="http://schemas.microsoft.com/office/drawing/2014/main" id="{271F8078-A175-1481-306F-00E98E339C72}"/>
              </a:ext>
            </a:extLst>
          </p:cNvPr>
          <p:cNvSpPr/>
          <p:nvPr/>
        </p:nvSpPr>
        <p:spPr>
          <a:xfrm>
            <a:off x="3511762" y="5658029"/>
            <a:ext cx="2267544" cy="307777"/>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Left at room temp.</a:t>
            </a:r>
          </a:p>
        </p:txBody>
      </p:sp>
      <p:sp>
        <p:nvSpPr>
          <p:cNvPr id="28" name="화살표: 오른쪽 16">
            <a:extLst>
              <a:ext uri="{FF2B5EF4-FFF2-40B4-BE49-F238E27FC236}">
                <a16:creationId xmlns:a16="http://schemas.microsoft.com/office/drawing/2014/main" id="{DDED3E03-3071-3FA0-5B36-BBE5E8BAA4E4}"/>
              </a:ext>
            </a:extLst>
          </p:cNvPr>
          <p:cNvSpPr/>
          <p:nvPr/>
        </p:nvSpPr>
        <p:spPr>
          <a:xfrm>
            <a:off x="5435479" y="4855514"/>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29" name="그림 2">
            <a:extLst>
              <a:ext uri="{FF2B5EF4-FFF2-40B4-BE49-F238E27FC236}">
                <a16:creationId xmlns:a16="http://schemas.microsoft.com/office/drawing/2014/main" id="{0B7121AB-7644-DBEF-3D3B-67A10BAB0E5D}"/>
              </a:ext>
            </a:extLst>
          </p:cNvPr>
          <p:cNvPicPr>
            <a:picLocks noChangeAspect="1"/>
          </p:cNvPicPr>
          <p:nvPr/>
        </p:nvPicPr>
        <p:blipFill rotWithShape="1">
          <a:blip r:embed="rId4"/>
          <a:srcRect l="66038"/>
          <a:stretch/>
        </p:blipFill>
        <p:spPr>
          <a:xfrm>
            <a:off x="6121159" y="4855514"/>
            <a:ext cx="1364801" cy="795600"/>
          </a:xfrm>
          <a:prstGeom prst="rect">
            <a:avLst/>
          </a:prstGeom>
        </p:spPr>
      </p:pic>
      <p:sp>
        <p:nvSpPr>
          <p:cNvPr id="30" name="직사각형 1">
            <a:extLst>
              <a:ext uri="{FF2B5EF4-FFF2-40B4-BE49-F238E27FC236}">
                <a16:creationId xmlns:a16="http://schemas.microsoft.com/office/drawing/2014/main" id="{F196AAA9-7F6D-6492-F521-1CBBFC39F504}"/>
              </a:ext>
            </a:extLst>
          </p:cNvPr>
          <p:cNvSpPr/>
          <p:nvPr/>
        </p:nvSpPr>
        <p:spPr>
          <a:xfrm>
            <a:off x="5490112" y="5641965"/>
            <a:ext cx="2730098" cy="307777"/>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Titrate with FeSO</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4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to get SOC</a:t>
            </a:r>
          </a:p>
        </p:txBody>
      </p:sp>
      <p:sp>
        <p:nvSpPr>
          <p:cNvPr id="31" name="TextBox 30">
            <a:extLst>
              <a:ext uri="{FF2B5EF4-FFF2-40B4-BE49-F238E27FC236}">
                <a16:creationId xmlns:a16="http://schemas.microsoft.com/office/drawing/2014/main" id="{B4AABF3E-3D05-F7AE-4A05-2B6530C87CB1}"/>
              </a:ext>
            </a:extLst>
          </p:cNvPr>
          <p:cNvSpPr txBox="1"/>
          <p:nvPr/>
        </p:nvSpPr>
        <p:spPr>
          <a:xfrm>
            <a:off x="1048070" y="5985656"/>
            <a:ext cx="7194928" cy="584775"/>
          </a:xfrm>
          <a:prstGeom prst="rect">
            <a:avLst/>
          </a:prstGeom>
          <a:noFill/>
        </p:spPr>
        <p:txBody>
          <a:bodyPr wrap="square">
            <a:spAutoFit/>
          </a:bodyPr>
          <a:lstStyle/>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Too </a:t>
            </a:r>
            <a:r>
              <a:rPr lang="en-US" altLang="ko-KR" sz="16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slow, </a:t>
            </a: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require </a:t>
            </a:r>
            <a:r>
              <a:rPr lang="en-US" altLang="ko-KR" sz="16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dangerous chemicals </a:t>
            </a: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and </a:t>
            </a:r>
            <a:r>
              <a:rPr lang="en-US" altLang="ko-KR" sz="16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laboratory setting </a:t>
            </a:r>
          </a:p>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Not scalable  Need to monitor SOC at global scale and at real-time</a:t>
            </a:r>
            <a:endPar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endParaRPr>
          </a:p>
        </p:txBody>
      </p:sp>
      <p:sp>
        <p:nvSpPr>
          <p:cNvPr id="32" name="화살표: 오른쪽 16">
            <a:extLst>
              <a:ext uri="{FF2B5EF4-FFF2-40B4-BE49-F238E27FC236}">
                <a16:creationId xmlns:a16="http://schemas.microsoft.com/office/drawing/2014/main" id="{8C1AB5B4-2771-B993-26C7-7D81634BE534}"/>
              </a:ext>
            </a:extLst>
          </p:cNvPr>
          <p:cNvSpPr/>
          <p:nvPr/>
        </p:nvSpPr>
        <p:spPr>
          <a:xfrm>
            <a:off x="1661383" y="3745753"/>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3" name="직사각형 1">
            <a:extLst>
              <a:ext uri="{FF2B5EF4-FFF2-40B4-BE49-F238E27FC236}">
                <a16:creationId xmlns:a16="http://schemas.microsoft.com/office/drawing/2014/main" id="{CBB75D50-5D7F-7AE8-C0C2-1315F564E80E}"/>
              </a:ext>
            </a:extLst>
          </p:cNvPr>
          <p:cNvSpPr/>
          <p:nvPr/>
        </p:nvSpPr>
        <p:spPr>
          <a:xfrm>
            <a:off x="776724" y="3844259"/>
            <a:ext cx="978639" cy="523220"/>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Send soil to lab</a:t>
            </a:r>
          </a:p>
        </p:txBody>
      </p:sp>
      <p:sp>
        <p:nvSpPr>
          <p:cNvPr id="35" name="TextBox 34">
            <a:extLst>
              <a:ext uri="{FF2B5EF4-FFF2-40B4-BE49-F238E27FC236}">
                <a16:creationId xmlns:a16="http://schemas.microsoft.com/office/drawing/2014/main" id="{E8E3F307-C694-8985-3798-3ADA64CD99CC}"/>
              </a:ext>
            </a:extLst>
          </p:cNvPr>
          <p:cNvSpPr txBox="1"/>
          <p:nvPr/>
        </p:nvSpPr>
        <p:spPr>
          <a:xfrm>
            <a:off x="7591986" y="6586509"/>
            <a:ext cx="1302023" cy="215444"/>
          </a:xfrm>
          <a:prstGeom prst="rect">
            <a:avLst/>
          </a:prstGeom>
          <a:noFill/>
        </p:spPr>
        <p:txBody>
          <a:bodyPr wrap="square">
            <a:spAutoFit/>
          </a:bodyPr>
          <a:lstStyle/>
          <a:p>
            <a:pPr algn="ctr"/>
            <a:r>
              <a:rPr lang="en-US" sz="800" b="0" i="1" dirty="0">
                <a:solidFill>
                  <a:srgbClr val="222222"/>
                </a:solidFill>
                <a:effectLst/>
                <a:latin typeface="Arial" panose="020B0604020202020204" pitchFamily="34" charset="0"/>
              </a:rPr>
              <a:t>[12] Soil &amp; Man.</a:t>
            </a:r>
            <a:r>
              <a:rPr lang="en-US" sz="800" b="0" i="0" dirty="0">
                <a:solidFill>
                  <a:srgbClr val="222222"/>
                </a:solidFill>
                <a:effectLst/>
                <a:latin typeface="Arial" panose="020B0604020202020204" pitchFamily="34" charset="0"/>
              </a:rPr>
              <a:t>, 2007</a:t>
            </a:r>
            <a:endParaRPr lang="en-US" sz="800" dirty="0"/>
          </a:p>
        </p:txBody>
      </p:sp>
      <p:sp>
        <p:nvSpPr>
          <p:cNvPr id="5" name="TextBox 4">
            <a:extLst>
              <a:ext uri="{FF2B5EF4-FFF2-40B4-BE49-F238E27FC236}">
                <a16:creationId xmlns:a16="http://schemas.microsoft.com/office/drawing/2014/main" id="{A543FA7F-E0F5-78C0-49EF-8F2B642CB763}"/>
              </a:ext>
            </a:extLst>
          </p:cNvPr>
          <p:cNvSpPr txBox="1"/>
          <p:nvPr/>
        </p:nvSpPr>
        <p:spPr>
          <a:xfrm>
            <a:off x="9338025" y="1862682"/>
            <a:ext cx="1802423" cy="2893100"/>
          </a:xfrm>
          <a:prstGeom prst="rect">
            <a:avLst/>
          </a:prstGeom>
          <a:noFill/>
        </p:spPr>
        <p:txBody>
          <a:bodyPr wrap="square" rtlCol="0">
            <a:spAutoFit/>
          </a:bodyPr>
          <a:lstStyle/>
          <a:p>
            <a:pPr algn="l"/>
            <a:r>
              <a:rPr lang="en-US" sz="1400" dirty="0">
                <a:solidFill>
                  <a:srgbClr val="FF0000"/>
                </a:solidFill>
                <a:latin typeface="Arial" panose="020B0604020202020204" pitchFamily="34" charset="0"/>
                <a:cs typeface="Arial" panose="020B0604020202020204" pitchFamily="34" charset="0"/>
              </a:rPr>
              <a:t>Include in </a:t>
            </a:r>
            <a:r>
              <a:rPr lang="ko-KR" altLang="en-US" sz="1400" dirty="0">
                <a:solidFill>
                  <a:srgbClr val="FF0000"/>
                </a:solidFill>
                <a:latin typeface="Arial" panose="020B0604020202020204" pitchFamily="34" charset="0"/>
                <a:cs typeface="Arial" panose="020B0604020202020204" pitchFamily="34" charset="0"/>
              </a:rPr>
              <a:t>대본</a:t>
            </a:r>
            <a:endParaRPr lang="en-US" sz="1400" dirty="0">
              <a:solidFill>
                <a:srgbClr val="FF0000"/>
              </a:solidFill>
              <a:latin typeface="Arial" panose="020B0604020202020204" pitchFamily="34" charset="0"/>
              <a:cs typeface="Arial" panose="020B0604020202020204" pitchFamily="34" charset="0"/>
            </a:endParaRPr>
          </a:p>
          <a:p>
            <a:pPr algn="l"/>
            <a:r>
              <a:rPr lang="en-US" sz="1400" dirty="0">
                <a:solidFill>
                  <a:srgbClr val="FF0000"/>
                </a:solidFill>
                <a:latin typeface="Arial" panose="020B0604020202020204" pitchFamily="34" charset="0"/>
                <a:cs typeface="Arial" panose="020B0604020202020204" pitchFamily="34" charset="0"/>
              </a:rPr>
              <a:t>So farmers would want to cut cost on soc monitoring, helping to reduce this cost is helpful and impactful</a:t>
            </a:r>
          </a:p>
          <a:p>
            <a:pPr algn="l"/>
            <a:endParaRPr lang="en-US" sz="1400" dirty="0">
              <a:solidFill>
                <a:srgbClr val="FF0000"/>
              </a:solidFill>
              <a:latin typeface="Arial" panose="020B0604020202020204" pitchFamily="34" charset="0"/>
              <a:cs typeface="Arial" panose="020B0604020202020204" pitchFamily="34" charset="0"/>
            </a:endParaRPr>
          </a:p>
          <a:p>
            <a:pPr algn="l"/>
            <a:r>
              <a:rPr lang="en-US" sz="1400" dirty="0">
                <a:solidFill>
                  <a:srgbClr val="FF0000"/>
                </a:solidFill>
                <a:latin typeface="Arial" panose="020B0604020202020204" pitchFamily="34" charset="0"/>
                <a:cs typeface="Arial" panose="020B0604020202020204" pitchFamily="34" charset="0"/>
              </a:rPr>
              <a:t>So we need cost-effective solution to monitor SOC for environment, food security in the future</a:t>
            </a:r>
          </a:p>
        </p:txBody>
      </p:sp>
    </p:spTree>
    <p:extLst>
      <p:ext uri="{BB962C8B-B14F-4D97-AF65-F5344CB8AC3E}">
        <p14:creationId xmlns:p14="http://schemas.microsoft.com/office/powerpoint/2010/main" val="2392280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51680B-90D7-E7AE-4A69-68D8ECA1A489}"/>
              </a:ext>
            </a:extLst>
          </p:cNvPr>
          <p:cNvPicPr>
            <a:picLocks noChangeAspect="1"/>
          </p:cNvPicPr>
          <p:nvPr/>
        </p:nvPicPr>
        <p:blipFill>
          <a:blip r:embed="rId3"/>
          <a:stretch>
            <a:fillRect/>
          </a:stretch>
        </p:blipFill>
        <p:spPr>
          <a:xfrm>
            <a:off x="327183" y="4231741"/>
            <a:ext cx="3124333" cy="1581276"/>
          </a:xfrm>
          <a:prstGeom prst="rect">
            <a:avLst/>
          </a:prstGeom>
        </p:spPr>
      </p:pic>
      <p:pic>
        <p:nvPicPr>
          <p:cNvPr id="6" name="그림 7">
            <a:extLst>
              <a:ext uri="{FF2B5EF4-FFF2-40B4-BE49-F238E27FC236}">
                <a16:creationId xmlns:a16="http://schemas.microsoft.com/office/drawing/2014/main" id="{A4EB4C1E-8C96-131A-F64E-0390D2BB1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4235" y="4266498"/>
            <a:ext cx="1703216" cy="1618055"/>
          </a:xfrm>
          <a:prstGeom prst="rect">
            <a:avLst/>
          </a:prstGeom>
        </p:spPr>
      </p:pic>
      <p:sp>
        <p:nvSpPr>
          <p:cNvPr id="9" name="TextBox 61">
            <a:extLst>
              <a:ext uri="{FF2B5EF4-FFF2-40B4-BE49-F238E27FC236}">
                <a16:creationId xmlns:a16="http://schemas.microsoft.com/office/drawing/2014/main" id="{1435E12E-EF4C-FE86-D3A0-F4C26804DD2B}"/>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Related Works</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12" name="TextBox 11">
            <a:extLst>
              <a:ext uri="{FF2B5EF4-FFF2-40B4-BE49-F238E27FC236}">
                <a16:creationId xmlns:a16="http://schemas.microsoft.com/office/drawing/2014/main" id="{668D20CE-245E-C35B-7A13-B5FDD96EE756}"/>
              </a:ext>
            </a:extLst>
          </p:cNvPr>
          <p:cNvSpPr txBox="1"/>
          <p:nvPr/>
        </p:nvSpPr>
        <p:spPr>
          <a:xfrm>
            <a:off x="2439866" y="989302"/>
            <a:ext cx="4633546"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Hand-held spectroradiometer</a:t>
            </a:r>
          </a:p>
        </p:txBody>
      </p:sp>
      <p:sp>
        <p:nvSpPr>
          <p:cNvPr id="14" name="TextBox 13">
            <a:extLst>
              <a:ext uri="{FF2B5EF4-FFF2-40B4-BE49-F238E27FC236}">
                <a16:creationId xmlns:a16="http://schemas.microsoft.com/office/drawing/2014/main" id="{ACDDD4BD-DE99-323D-2034-291D0500D123}"/>
              </a:ext>
            </a:extLst>
          </p:cNvPr>
          <p:cNvSpPr txBox="1"/>
          <p:nvPr/>
        </p:nvSpPr>
        <p:spPr>
          <a:xfrm>
            <a:off x="2695567" y="3827436"/>
            <a:ext cx="4172930"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Multispectral Satellite Imagery (MSI)</a:t>
            </a:r>
            <a:endParaRPr lang="en-US" sz="1600" dirty="0"/>
          </a:p>
        </p:txBody>
      </p:sp>
      <p:pic>
        <p:nvPicPr>
          <p:cNvPr id="4098" name="Picture 2" descr="Estimating soil organic carbon density in Northern China's agro-pastoral  ecotone using vis-NIR spectroscopy | SpringerLink">
            <a:extLst>
              <a:ext uri="{FF2B5EF4-FFF2-40B4-BE49-F238E27FC236}">
                <a16:creationId xmlns:a16="http://schemas.microsoft.com/office/drawing/2014/main" id="{0A9063C3-CF4F-5074-5116-BF57FAD45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159" y="1585144"/>
            <a:ext cx="2653311" cy="18243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779E2AC4-B66F-0DB1-493F-5EB126AE3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929" y="1691971"/>
            <a:ext cx="2272527" cy="160585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88772D3-F4D3-A1BE-FD91-8CFC39360BD1}"/>
              </a:ext>
            </a:extLst>
          </p:cNvPr>
          <p:cNvSpPr txBox="1"/>
          <p:nvPr/>
        </p:nvSpPr>
        <p:spPr>
          <a:xfrm>
            <a:off x="3092267" y="1386381"/>
            <a:ext cx="2469138" cy="276999"/>
          </a:xfrm>
          <a:prstGeom prst="rect">
            <a:avLst/>
          </a:prstGeom>
          <a:noFill/>
        </p:spPr>
        <p:txBody>
          <a:bodyPr wrap="square">
            <a:spAutoFit/>
          </a:bodyPr>
          <a:lstStyle/>
          <a:p>
            <a:pPr algn="ctr"/>
            <a:r>
              <a:rPr lang="en-US" sz="1200" b="1" i="0" dirty="0">
                <a:solidFill>
                  <a:srgbClr val="FF0000"/>
                </a:solidFill>
                <a:effectLst/>
                <a:latin typeface="Arial" panose="020B0604020202020204" pitchFamily="34" charset="0"/>
                <a:cs typeface="Arial" panose="020B0604020202020204" pitchFamily="34" charset="0"/>
              </a:rPr>
              <a:t>Hi-Res NG Spectroradiometer</a:t>
            </a:r>
          </a:p>
        </p:txBody>
      </p:sp>
      <p:cxnSp>
        <p:nvCxnSpPr>
          <p:cNvPr id="18" name="Straight Arrow Connector 17">
            <a:extLst>
              <a:ext uri="{FF2B5EF4-FFF2-40B4-BE49-F238E27FC236}">
                <a16:creationId xmlns:a16="http://schemas.microsoft.com/office/drawing/2014/main" id="{7C7550A5-7581-F9B9-6631-D86BDBB779E5}"/>
              </a:ext>
            </a:extLst>
          </p:cNvPr>
          <p:cNvCxnSpPr>
            <a:cxnSpLocks/>
          </p:cNvCxnSpPr>
          <p:nvPr/>
        </p:nvCxnSpPr>
        <p:spPr>
          <a:xfrm>
            <a:off x="1909457" y="1871817"/>
            <a:ext cx="0" cy="884551"/>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643F733-EF81-DFF5-3D7C-C728531BEEF3}"/>
              </a:ext>
            </a:extLst>
          </p:cNvPr>
          <p:cNvSpPr txBox="1"/>
          <p:nvPr/>
        </p:nvSpPr>
        <p:spPr>
          <a:xfrm>
            <a:off x="1123346" y="2733919"/>
            <a:ext cx="1572221" cy="276999"/>
          </a:xfrm>
          <a:prstGeom prst="rect">
            <a:avLst/>
          </a:prstGeom>
          <a:noFill/>
        </p:spPr>
        <p:txBody>
          <a:bodyPr wrap="square">
            <a:spAutoFit/>
          </a:bodyPr>
          <a:lstStyle/>
          <a:p>
            <a:pPr algn="ctr"/>
            <a:r>
              <a:rPr lang="en-US" sz="12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Increase in SOC</a:t>
            </a:r>
            <a:endParaRPr lang="en-US" sz="1200" dirty="0">
              <a:solidFill>
                <a:srgbClr val="FF00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4F2E97E-1869-D33B-5898-7E1434978002}"/>
              </a:ext>
            </a:extLst>
          </p:cNvPr>
          <p:cNvSpPr txBox="1"/>
          <p:nvPr/>
        </p:nvSpPr>
        <p:spPr>
          <a:xfrm>
            <a:off x="467263" y="1334667"/>
            <a:ext cx="2984253" cy="307777"/>
          </a:xfrm>
          <a:prstGeom prst="rect">
            <a:avLst/>
          </a:prstGeom>
          <a:noFill/>
        </p:spPr>
        <p:txBody>
          <a:bodyPr wrap="square">
            <a:spAutoFit/>
          </a:bodyPr>
          <a:lstStyle/>
          <a:p>
            <a:pPr algn="l"/>
            <a:r>
              <a:rPr lang="en-US" sz="1400" b="1" i="0" dirty="0">
                <a:solidFill>
                  <a:srgbClr val="333333"/>
                </a:solidFill>
                <a:effectLst/>
                <a:latin typeface="Arial" panose="020B0604020202020204" pitchFamily="34" charset="0"/>
                <a:cs typeface="Arial" panose="020B0604020202020204" pitchFamily="34" charset="0"/>
              </a:rPr>
              <a:t>Optical Characteristic of SOC</a:t>
            </a:r>
          </a:p>
        </p:txBody>
      </p:sp>
      <p:cxnSp>
        <p:nvCxnSpPr>
          <p:cNvPr id="22" name="Straight Arrow Connector 21">
            <a:extLst>
              <a:ext uri="{FF2B5EF4-FFF2-40B4-BE49-F238E27FC236}">
                <a16:creationId xmlns:a16="http://schemas.microsoft.com/office/drawing/2014/main" id="{BEA9A400-914F-E2A6-7BF5-ABFBE4552987}"/>
              </a:ext>
            </a:extLst>
          </p:cNvPr>
          <p:cNvCxnSpPr>
            <a:cxnSpLocks/>
            <a:stCxn id="24" idx="1"/>
          </p:cNvCxnSpPr>
          <p:nvPr/>
        </p:nvCxnSpPr>
        <p:spPr>
          <a:xfrm flipH="1">
            <a:off x="4460882" y="1764326"/>
            <a:ext cx="1310465" cy="1171224"/>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98A5783-04C9-F3F4-5814-17CDD29B5E75}"/>
              </a:ext>
            </a:extLst>
          </p:cNvPr>
          <p:cNvSpPr txBox="1"/>
          <p:nvPr/>
        </p:nvSpPr>
        <p:spPr>
          <a:xfrm>
            <a:off x="5771347" y="1533493"/>
            <a:ext cx="2334676" cy="461665"/>
          </a:xfrm>
          <a:prstGeom prst="rect">
            <a:avLst/>
          </a:prstGeom>
          <a:noFill/>
        </p:spPr>
        <p:txBody>
          <a:bodyPr wrap="square">
            <a:spAutoFit/>
          </a:bodyPr>
          <a:lstStyle/>
          <a:p>
            <a:pPr algn="ctr"/>
            <a:r>
              <a:rPr lang="en-US" sz="12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Reading Spectral Reflectance to determine SOC</a:t>
            </a:r>
            <a:endParaRPr lang="en-US" sz="1200" dirty="0">
              <a:solidFill>
                <a:srgbClr val="FF0000"/>
              </a:solidFill>
              <a:latin typeface="Arial" panose="020B0604020202020204" pitchFamily="34" charset="0"/>
              <a:cs typeface="Arial" panose="020B0604020202020204" pitchFamily="34" charset="0"/>
            </a:endParaRPr>
          </a:p>
        </p:txBody>
      </p:sp>
      <p:cxnSp>
        <p:nvCxnSpPr>
          <p:cNvPr id="25" name="Straight Arrow Connector 24">
            <a:extLst>
              <a:ext uri="{FF2B5EF4-FFF2-40B4-BE49-F238E27FC236}">
                <a16:creationId xmlns:a16="http://schemas.microsoft.com/office/drawing/2014/main" id="{CCA78DA0-A6D1-D6D1-52C1-F629E6461ECE}"/>
              </a:ext>
            </a:extLst>
          </p:cNvPr>
          <p:cNvCxnSpPr>
            <a:cxnSpLocks/>
            <a:stCxn id="17" idx="2"/>
          </p:cNvCxnSpPr>
          <p:nvPr/>
        </p:nvCxnSpPr>
        <p:spPr>
          <a:xfrm flipH="1">
            <a:off x="3650846" y="1663380"/>
            <a:ext cx="675990" cy="660684"/>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DCBDE38-FBD9-E218-6B3F-E1134EB20615}"/>
              </a:ext>
            </a:extLst>
          </p:cNvPr>
          <p:cNvSpPr txBox="1"/>
          <p:nvPr/>
        </p:nvSpPr>
        <p:spPr>
          <a:xfrm>
            <a:off x="5492815" y="2012770"/>
            <a:ext cx="3519301" cy="954107"/>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Spectroradiometer extremely expensive ~ $100,000 </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Common farmers cannot afford</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Not a scalable solution </a:t>
            </a:r>
          </a:p>
        </p:txBody>
      </p:sp>
      <p:sp>
        <p:nvSpPr>
          <p:cNvPr id="31" name="사각형: 둥근 모서리 33">
            <a:extLst>
              <a:ext uri="{FF2B5EF4-FFF2-40B4-BE49-F238E27FC236}">
                <a16:creationId xmlns:a16="http://schemas.microsoft.com/office/drawing/2014/main" id="{7136CBA9-AE63-7559-47C6-78C5FE54E632}"/>
              </a:ext>
            </a:extLst>
          </p:cNvPr>
          <p:cNvSpPr/>
          <p:nvPr/>
        </p:nvSpPr>
        <p:spPr>
          <a:xfrm>
            <a:off x="131884" y="961163"/>
            <a:ext cx="8880232" cy="2495389"/>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097" name="TextBox 4096">
            <a:extLst>
              <a:ext uri="{FF2B5EF4-FFF2-40B4-BE49-F238E27FC236}">
                <a16:creationId xmlns:a16="http://schemas.microsoft.com/office/drawing/2014/main" id="{92FA3DB9-7B40-4012-4FDB-B3513F59A931}"/>
              </a:ext>
            </a:extLst>
          </p:cNvPr>
          <p:cNvSpPr txBox="1"/>
          <p:nvPr/>
        </p:nvSpPr>
        <p:spPr>
          <a:xfrm>
            <a:off x="7161335" y="3485945"/>
            <a:ext cx="2202473" cy="215444"/>
          </a:xfrm>
          <a:prstGeom prst="rect">
            <a:avLst/>
          </a:prstGeom>
          <a:noFill/>
        </p:spPr>
        <p:txBody>
          <a:bodyPr wrap="square">
            <a:spAutoFit/>
          </a:bodyPr>
          <a:lstStyle/>
          <a:p>
            <a:pPr algn="ctr"/>
            <a:r>
              <a:rPr lang="en-US" sz="800" dirty="0"/>
              <a:t>[13] Int. Soil &amp; Water Cons. Res. 2020</a:t>
            </a:r>
          </a:p>
        </p:txBody>
      </p:sp>
      <p:cxnSp>
        <p:nvCxnSpPr>
          <p:cNvPr id="4099" name="Straight Arrow Connector 4098">
            <a:extLst>
              <a:ext uri="{FF2B5EF4-FFF2-40B4-BE49-F238E27FC236}">
                <a16:creationId xmlns:a16="http://schemas.microsoft.com/office/drawing/2014/main" id="{9E0FF0E9-D531-FA28-D7F1-A8D0D0672460}"/>
              </a:ext>
            </a:extLst>
          </p:cNvPr>
          <p:cNvCxnSpPr>
            <a:cxnSpLocks/>
          </p:cNvCxnSpPr>
          <p:nvPr/>
        </p:nvCxnSpPr>
        <p:spPr>
          <a:xfrm flipH="1" flipV="1">
            <a:off x="672673" y="5686640"/>
            <a:ext cx="660572" cy="261840"/>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cxnSp>
        <p:nvCxnSpPr>
          <p:cNvPr id="4102" name="Straight Arrow Connector 4101">
            <a:extLst>
              <a:ext uri="{FF2B5EF4-FFF2-40B4-BE49-F238E27FC236}">
                <a16:creationId xmlns:a16="http://schemas.microsoft.com/office/drawing/2014/main" id="{42A0CB9A-E49B-9528-45FF-8F6E4511D7F6}"/>
              </a:ext>
            </a:extLst>
          </p:cNvPr>
          <p:cNvCxnSpPr>
            <a:cxnSpLocks/>
          </p:cNvCxnSpPr>
          <p:nvPr/>
        </p:nvCxnSpPr>
        <p:spPr>
          <a:xfrm flipH="1" flipV="1">
            <a:off x="972669" y="5645080"/>
            <a:ext cx="360576" cy="268893"/>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cxnSp>
        <p:nvCxnSpPr>
          <p:cNvPr id="4106" name="Straight Arrow Connector 4105">
            <a:extLst>
              <a:ext uri="{FF2B5EF4-FFF2-40B4-BE49-F238E27FC236}">
                <a16:creationId xmlns:a16="http://schemas.microsoft.com/office/drawing/2014/main" id="{9E98233F-51A3-36FE-CA4A-A213476F2892}"/>
              </a:ext>
            </a:extLst>
          </p:cNvPr>
          <p:cNvCxnSpPr>
            <a:cxnSpLocks/>
          </p:cNvCxnSpPr>
          <p:nvPr/>
        </p:nvCxnSpPr>
        <p:spPr>
          <a:xfrm flipV="1">
            <a:off x="1333245" y="5681362"/>
            <a:ext cx="719393" cy="232611"/>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cxnSp>
        <p:nvCxnSpPr>
          <p:cNvPr id="4109" name="Straight Arrow Connector 4108">
            <a:extLst>
              <a:ext uri="{FF2B5EF4-FFF2-40B4-BE49-F238E27FC236}">
                <a16:creationId xmlns:a16="http://schemas.microsoft.com/office/drawing/2014/main" id="{98F7F551-2CA3-FF6C-E525-48145BA5421F}"/>
              </a:ext>
            </a:extLst>
          </p:cNvPr>
          <p:cNvCxnSpPr>
            <a:cxnSpLocks/>
          </p:cNvCxnSpPr>
          <p:nvPr/>
        </p:nvCxnSpPr>
        <p:spPr>
          <a:xfrm flipV="1">
            <a:off x="1288548" y="5699331"/>
            <a:ext cx="1582193" cy="249149"/>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4112" name="TextBox 4111">
            <a:extLst>
              <a:ext uri="{FF2B5EF4-FFF2-40B4-BE49-F238E27FC236}">
                <a16:creationId xmlns:a16="http://schemas.microsoft.com/office/drawing/2014/main" id="{B8F48C6B-2DC4-AC75-74D0-C405C3DF53C8}"/>
              </a:ext>
            </a:extLst>
          </p:cNvPr>
          <p:cNvSpPr txBox="1"/>
          <p:nvPr/>
        </p:nvSpPr>
        <p:spPr>
          <a:xfrm>
            <a:off x="1160627" y="5573254"/>
            <a:ext cx="434629" cy="307777"/>
          </a:xfrm>
          <a:prstGeom prst="rect">
            <a:avLst/>
          </a:prstGeom>
          <a:noFill/>
        </p:spPr>
        <p:txBody>
          <a:bodyPr wrap="square" rtlCol="0">
            <a:spAutoFit/>
          </a:bodyPr>
          <a:lstStyle/>
          <a:p>
            <a:pPr algn="l"/>
            <a:r>
              <a:rPr lang="en-US" sz="1400" b="1" dirty="0">
                <a:latin typeface="Arial" panose="020B0604020202020204" pitchFamily="34" charset="0"/>
                <a:cs typeface="Arial" panose="020B0604020202020204" pitchFamily="34" charset="0"/>
              </a:rPr>
              <a:t>…</a:t>
            </a:r>
          </a:p>
        </p:txBody>
      </p:sp>
      <p:sp>
        <p:nvSpPr>
          <p:cNvPr id="4113" name="TextBox 4112">
            <a:extLst>
              <a:ext uri="{FF2B5EF4-FFF2-40B4-BE49-F238E27FC236}">
                <a16:creationId xmlns:a16="http://schemas.microsoft.com/office/drawing/2014/main" id="{9698A365-B442-939C-7AF6-56A83A49F0BE}"/>
              </a:ext>
            </a:extLst>
          </p:cNvPr>
          <p:cNvSpPr txBox="1"/>
          <p:nvPr/>
        </p:nvSpPr>
        <p:spPr>
          <a:xfrm>
            <a:off x="408106" y="5924333"/>
            <a:ext cx="2223879" cy="461665"/>
          </a:xfrm>
          <a:prstGeom prst="rect">
            <a:avLst/>
          </a:prstGeom>
          <a:noFill/>
        </p:spPr>
        <p:txBody>
          <a:bodyPr wrap="square" rtlCol="0">
            <a:spAutoFit/>
          </a:bodyPr>
          <a:lstStyle/>
          <a:p>
            <a:pPr algn="ctr"/>
            <a:r>
              <a:rPr lang="en-US" sz="1200" b="1" dirty="0">
                <a:solidFill>
                  <a:srgbClr val="FF0000"/>
                </a:solidFill>
                <a:latin typeface="Arial" panose="020B0604020202020204" pitchFamily="34" charset="0"/>
                <a:cs typeface="Arial" panose="020B0604020202020204" pitchFamily="34" charset="0"/>
              </a:rPr>
              <a:t>10 discrete bands instead of continuous spectrum</a:t>
            </a:r>
          </a:p>
        </p:txBody>
      </p:sp>
      <p:sp>
        <p:nvSpPr>
          <p:cNvPr id="4118" name="TextBox 4117">
            <a:extLst>
              <a:ext uri="{FF2B5EF4-FFF2-40B4-BE49-F238E27FC236}">
                <a16:creationId xmlns:a16="http://schemas.microsoft.com/office/drawing/2014/main" id="{29FD6FFC-CF26-0F0B-45E6-9FB7EB0909AD}"/>
              </a:ext>
            </a:extLst>
          </p:cNvPr>
          <p:cNvSpPr txBox="1"/>
          <p:nvPr/>
        </p:nvSpPr>
        <p:spPr>
          <a:xfrm>
            <a:off x="2963187" y="5891635"/>
            <a:ext cx="280816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Sentinel-2 Satellite with revisit time of 5 days Imaging the whole Earth</a:t>
            </a:r>
          </a:p>
        </p:txBody>
      </p:sp>
      <p:sp>
        <p:nvSpPr>
          <p:cNvPr id="8" name="TextBox 7">
            <a:extLst>
              <a:ext uri="{FF2B5EF4-FFF2-40B4-BE49-F238E27FC236}">
                <a16:creationId xmlns:a16="http://schemas.microsoft.com/office/drawing/2014/main" id="{F2455D5B-4BAB-D7A4-AFD8-7FE79981D1D8}"/>
              </a:ext>
            </a:extLst>
          </p:cNvPr>
          <p:cNvSpPr txBox="1"/>
          <p:nvPr/>
        </p:nvSpPr>
        <p:spPr>
          <a:xfrm>
            <a:off x="7769729" y="6393515"/>
            <a:ext cx="2111635" cy="215444"/>
          </a:xfrm>
          <a:prstGeom prst="rect">
            <a:avLst/>
          </a:prstGeom>
          <a:noFill/>
        </p:spPr>
        <p:txBody>
          <a:bodyPr wrap="square">
            <a:spAutoFit/>
          </a:bodyPr>
          <a:lstStyle/>
          <a:p>
            <a:r>
              <a:rPr lang="fr-FR" sz="800" dirty="0">
                <a:latin typeface="Arial" panose="020B0604020202020204" pitchFamily="34" charset="0"/>
                <a:cs typeface="Arial" panose="020B0604020202020204" pitchFamily="34" charset="0"/>
              </a:rPr>
              <a:t>[14] </a:t>
            </a:r>
            <a:r>
              <a:rPr lang="fr-FR" sz="800" dirty="0" err="1">
                <a:latin typeface="Arial" panose="020B0604020202020204" pitchFamily="34" charset="0"/>
                <a:cs typeface="Arial" panose="020B0604020202020204" pitchFamily="34" charset="0"/>
              </a:rPr>
              <a:t>Remote</a:t>
            </a:r>
            <a:r>
              <a:rPr lang="fr-FR" sz="800" dirty="0">
                <a:latin typeface="Arial" panose="020B0604020202020204" pitchFamily="34" charset="0"/>
                <a:cs typeface="Arial" panose="020B0604020202020204" pitchFamily="34" charset="0"/>
              </a:rPr>
              <a:t> Sens. 2021</a:t>
            </a:r>
            <a:endParaRPr lang="en-US" sz="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BD89AA2-5A52-682A-9757-9847E093E974}"/>
              </a:ext>
            </a:extLst>
          </p:cNvPr>
          <p:cNvSpPr txBox="1"/>
          <p:nvPr/>
        </p:nvSpPr>
        <p:spPr>
          <a:xfrm>
            <a:off x="5151484" y="4493008"/>
            <a:ext cx="3674062" cy="1169551"/>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Scalable solution as Sentinel-2 images over entire Earth surface and open-source</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Not accurate enough with R</a:t>
            </a:r>
            <a:r>
              <a:rPr lang="en-US" altLang="ko-KR" sz="1400" b="1" baseline="30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2</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 = 0.5712 between predicted and actual SOC </a:t>
            </a:r>
          </a:p>
        </p:txBody>
      </p:sp>
      <p:sp>
        <p:nvSpPr>
          <p:cNvPr id="11" name="사각형: 둥근 모서리 33">
            <a:extLst>
              <a:ext uri="{FF2B5EF4-FFF2-40B4-BE49-F238E27FC236}">
                <a16:creationId xmlns:a16="http://schemas.microsoft.com/office/drawing/2014/main" id="{14E88F73-C852-ED0E-F6BD-7BB8B1C8E2AB}"/>
              </a:ext>
            </a:extLst>
          </p:cNvPr>
          <p:cNvSpPr/>
          <p:nvPr/>
        </p:nvSpPr>
        <p:spPr>
          <a:xfrm>
            <a:off x="131884" y="3809202"/>
            <a:ext cx="8880232" cy="2568783"/>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492EC169-56C5-26AD-9624-584C169135B5}"/>
              </a:ext>
            </a:extLst>
          </p:cNvPr>
          <p:cNvCxnSpPr>
            <a:cxnSpLocks/>
          </p:cNvCxnSpPr>
          <p:nvPr/>
        </p:nvCxnSpPr>
        <p:spPr>
          <a:xfrm>
            <a:off x="1730631" y="4633049"/>
            <a:ext cx="0" cy="558136"/>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6A2BEF-D927-A269-2659-22CD7F2DAEC0}"/>
              </a:ext>
            </a:extLst>
          </p:cNvPr>
          <p:cNvSpPr txBox="1"/>
          <p:nvPr/>
        </p:nvSpPr>
        <p:spPr>
          <a:xfrm>
            <a:off x="1520046" y="5117781"/>
            <a:ext cx="1572221" cy="276999"/>
          </a:xfrm>
          <a:prstGeom prst="rect">
            <a:avLst/>
          </a:prstGeom>
          <a:noFill/>
        </p:spPr>
        <p:txBody>
          <a:bodyPr wrap="square">
            <a:spAutoFit/>
          </a:bodyPr>
          <a:lstStyle/>
          <a:p>
            <a:pPr algn="ctr"/>
            <a:r>
              <a:rPr lang="en-US" sz="12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Increase in SOC</a:t>
            </a:r>
            <a:endParaRPr lang="en-US" sz="12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716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1">
            <a:extLst>
              <a:ext uri="{FF2B5EF4-FFF2-40B4-BE49-F238E27FC236}">
                <a16:creationId xmlns:a16="http://schemas.microsoft.com/office/drawing/2014/main" id="{4DCA3391-580F-03EC-3EB4-3B28505204FE}"/>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Approach</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pic>
        <p:nvPicPr>
          <p:cNvPr id="4" name="그림 7">
            <a:extLst>
              <a:ext uri="{FF2B5EF4-FFF2-40B4-BE49-F238E27FC236}">
                <a16:creationId xmlns:a16="http://schemas.microsoft.com/office/drawing/2014/main" id="{8C5CBE2A-E670-C058-D218-EA8264C21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347" y="1777257"/>
            <a:ext cx="1239969" cy="1177970"/>
          </a:xfrm>
          <a:prstGeom prst="rect">
            <a:avLst/>
          </a:prstGeom>
        </p:spPr>
      </p:pic>
      <p:sp>
        <p:nvSpPr>
          <p:cNvPr id="17" name="TextBox 16">
            <a:extLst>
              <a:ext uri="{FF2B5EF4-FFF2-40B4-BE49-F238E27FC236}">
                <a16:creationId xmlns:a16="http://schemas.microsoft.com/office/drawing/2014/main" id="{E434FF72-A80D-8C9F-8768-51FE11C7D063}"/>
              </a:ext>
            </a:extLst>
          </p:cNvPr>
          <p:cNvSpPr txBox="1"/>
          <p:nvPr/>
        </p:nvSpPr>
        <p:spPr>
          <a:xfrm>
            <a:off x="2564117" y="937075"/>
            <a:ext cx="4248830"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Approach 1 (Hybrid Remote Sensing)</a:t>
            </a:r>
          </a:p>
        </p:txBody>
      </p:sp>
      <p:sp>
        <p:nvSpPr>
          <p:cNvPr id="18" name="사각형: 둥근 모서리 33">
            <a:extLst>
              <a:ext uri="{FF2B5EF4-FFF2-40B4-BE49-F238E27FC236}">
                <a16:creationId xmlns:a16="http://schemas.microsoft.com/office/drawing/2014/main" id="{5529E457-1EDB-4ED2-14DF-436D8E5AB741}"/>
              </a:ext>
            </a:extLst>
          </p:cNvPr>
          <p:cNvSpPr/>
          <p:nvPr/>
        </p:nvSpPr>
        <p:spPr>
          <a:xfrm>
            <a:off x="131884" y="933276"/>
            <a:ext cx="8880232" cy="2657649"/>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D0022FA7-B98C-8BC2-37B8-FC27CBEEF546}"/>
              </a:ext>
            </a:extLst>
          </p:cNvPr>
          <p:cNvPicPr>
            <a:picLocks noChangeAspect="1"/>
          </p:cNvPicPr>
          <p:nvPr/>
        </p:nvPicPr>
        <p:blipFill>
          <a:blip r:embed="rId4"/>
          <a:stretch>
            <a:fillRect/>
          </a:stretch>
        </p:blipFill>
        <p:spPr>
          <a:xfrm>
            <a:off x="412401" y="1468056"/>
            <a:ext cx="2391601" cy="1688019"/>
          </a:xfrm>
          <a:prstGeom prst="rect">
            <a:avLst/>
          </a:prstGeom>
        </p:spPr>
      </p:pic>
      <p:sp>
        <p:nvSpPr>
          <p:cNvPr id="27" name="TextBox 26">
            <a:extLst>
              <a:ext uri="{FF2B5EF4-FFF2-40B4-BE49-F238E27FC236}">
                <a16:creationId xmlns:a16="http://schemas.microsoft.com/office/drawing/2014/main" id="{E21ADDCD-EE52-9227-C99D-918A8171D34D}"/>
              </a:ext>
            </a:extLst>
          </p:cNvPr>
          <p:cNvSpPr txBox="1"/>
          <p:nvPr/>
        </p:nvSpPr>
        <p:spPr>
          <a:xfrm>
            <a:off x="1321103" y="3090650"/>
            <a:ext cx="902811"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SOC (%)</a:t>
            </a:r>
          </a:p>
        </p:txBody>
      </p:sp>
      <p:sp>
        <p:nvSpPr>
          <p:cNvPr id="28" name="TextBox 27">
            <a:extLst>
              <a:ext uri="{FF2B5EF4-FFF2-40B4-BE49-F238E27FC236}">
                <a16:creationId xmlns:a16="http://schemas.microsoft.com/office/drawing/2014/main" id="{661C45DE-F465-5886-0C6B-37B3EE90B0FC}"/>
              </a:ext>
            </a:extLst>
          </p:cNvPr>
          <p:cNvSpPr txBox="1"/>
          <p:nvPr/>
        </p:nvSpPr>
        <p:spPr>
          <a:xfrm rot="16200000">
            <a:off x="-248227" y="2074426"/>
            <a:ext cx="1063112"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SWHC (%)</a:t>
            </a:r>
          </a:p>
        </p:txBody>
      </p:sp>
      <p:cxnSp>
        <p:nvCxnSpPr>
          <p:cNvPr id="29" name="Straight Arrow Connector 28">
            <a:extLst>
              <a:ext uri="{FF2B5EF4-FFF2-40B4-BE49-F238E27FC236}">
                <a16:creationId xmlns:a16="http://schemas.microsoft.com/office/drawing/2014/main" id="{601EC923-AC16-7D89-1F15-C18B2555314C}"/>
              </a:ext>
            </a:extLst>
          </p:cNvPr>
          <p:cNvCxnSpPr>
            <a:cxnSpLocks/>
          </p:cNvCxnSpPr>
          <p:nvPr/>
        </p:nvCxnSpPr>
        <p:spPr>
          <a:xfrm flipV="1">
            <a:off x="1021516" y="1596613"/>
            <a:ext cx="1134824" cy="449988"/>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B502C3-7820-DE48-88D0-230520A79D04}"/>
              </a:ext>
            </a:extLst>
          </p:cNvPr>
          <p:cNvSpPr txBox="1"/>
          <p:nvPr/>
        </p:nvSpPr>
        <p:spPr>
          <a:xfrm>
            <a:off x="403078" y="1117798"/>
            <a:ext cx="2341573" cy="646331"/>
          </a:xfrm>
          <a:prstGeom prst="rect">
            <a:avLst/>
          </a:prstGeom>
          <a:noFill/>
        </p:spPr>
        <p:txBody>
          <a:bodyPr wrap="square" rtlCol="0">
            <a:spAutoFit/>
          </a:bodyPr>
          <a:lstStyle/>
          <a:p>
            <a:pPr algn="ctr"/>
            <a:r>
              <a:rPr lang="en-US" sz="1200" b="1" dirty="0">
                <a:solidFill>
                  <a:srgbClr val="FF0000"/>
                </a:solidFill>
                <a:latin typeface="Arial" panose="020B0604020202020204" pitchFamily="34" charset="0"/>
                <a:cs typeface="Arial" panose="020B0604020202020204" pitchFamily="34" charset="0"/>
              </a:rPr>
              <a:t>SOC ↑↑↑ </a:t>
            </a:r>
            <a:r>
              <a:rPr lang="en-US" sz="1200" b="1" dirty="0">
                <a:solidFill>
                  <a:srgbClr val="FF0000"/>
                </a:solidFill>
                <a:latin typeface="Arial" panose="020B0604020202020204" pitchFamily="34" charset="0"/>
                <a:cs typeface="Arial" panose="020B0604020202020204" pitchFamily="34" charset="0"/>
                <a:sym typeface="Wingdings" panose="05000000000000000000" pitchFamily="2" charset="2"/>
              </a:rPr>
              <a:t> Soil Water Holding Capacity (SWHC)</a:t>
            </a:r>
            <a:r>
              <a:rPr lang="en-US" sz="1200" b="1" dirty="0">
                <a:solidFill>
                  <a:srgbClr val="FF0000"/>
                </a:solidFill>
                <a:latin typeface="Arial" panose="020B0604020202020204" pitchFamily="34" charset="0"/>
                <a:cs typeface="Arial" panose="020B0604020202020204" pitchFamily="34" charset="0"/>
              </a:rPr>
              <a:t>↑↑↑</a:t>
            </a:r>
          </a:p>
          <a:p>
            <a:pPr algn="ctr"/>
            <a:endParaRPr lang="en-US" sz="1200" b="1" dirty="0">
              <a:solidFill>
                <a:srgbClr val="FF000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10D8910F-08A7-1A97-7805-8DAD5ED098D7}"/>
              </a:ext>
            </a:extLst>
          </p:cNvPr>
          <p:cNvSpPr txBox="1"/>
          <p:nvPr/>
        </p:nvSpPr>
        <p:spPr>
          <a:xfrm>
            <a:off x="232931" y="3116879"/>
            <a:ext cx="1068859" cy="338554"/>
          </a:xfrm>
          <a:prstGeom prst="rect">
            <a:avLst/>
          </a:prstGeom>
          <a:noFill/>
        </p:spPr>
        <p:txBody>
          <a:bodyPr wrap="square">
            <a:spAutoFit/>
          </a:bodyPr>
          <a:lstStyle/>
          <a:p>
            <a:pPr algn="ctr"/>
            <a:r>
              <a:rPr lang="fr-FR" sz="800" dirty="0">
                <a:latin typeface="Arial" panose="020B0604020202020204" pitchFamily="34" charset="0"/>
                <a:cs typeface="Arial" panose="020B0604020202020204" pitchFamily="34" charset="0"/>
              </a:rPr>
              <a:t>[15] Int. J. </a:t>
            </a:r>
            <a:r>
              <a:rPr lang="fr-FR" sz="800" dirty="0" err="1">
                <a:latin typeface="Arial" panose="020B0604020202020204" pitchFamily="34" charset="0"/>
                <a:cs typeface="Arial" panose="020B0604020202020204" pitchFamily="34" charset="0"/>
              </a:rPr>
              <a:t>Ecol</a:t>
            </a:r>
            <a:r>
              <a:rPr lang="fr-FR" sz="800" dirty="0">
                <a:latin typeface="Arial" panose="020B0604020202020204" pitchFamily="34" charset="0"/>
                <a:cs typeface="Arial" panose="020B0604020202020204" pitchFamily="34" charset="0"/>
              </a:rPr>
              <a:t>. Environ. </a:t>
            </a:r>
            <a:r>
              <a:rPr lang="fr-FR" sz="800" dirty="0" err="1">
                <a:latin typeface="Arial" panose="020B0604020202020204" pitchFamily="34" charset="0"/>
                <a:cs typeface="Arial" panose="020B0604020202020204" pitchFamily="34" charset="0"/>
              </a:rPr>
              <a:t>Sci</a:t>
            </a:r>
            <a:r>
              <a:rPr lang="fr-FR" sz="800" dirty="0">
                <a:latin typeface="Arial" panose="020B0604020202020204" pitchFamily="34" charset="0"/>
                <a:cs typeface="Arial" panose="020B0604020202020204" pitchFamily="34" charset="0"/>
              </a:rPr>
              <a:t>, 2009</a:t>
            </a:r>
            <a:endParaRPr lang="en-US" sz="800" dirty="0">
              <a:latin typeface="Arial" panose="020B0604020202020204" pitchFamily="34" charset="0"/>
              <a:cs typeface="Arial" panose="020B0604020202020204" pitchFamily="34" charset="0"/>
            </a:endParaRPr>
          </a:p>
        </p:txBody>
      </p:sp>
      <p:sp>
        <p:nvSpPr>
          <p:cNvPr id="35" name="화살표: 오른쪽 16">
            <a:extLst>
              <a:ext uri="{FF2B5EF4-FFF2-40B4-BE49-F238E27FC236}">
                <a16:creationId xmlns:a16="http://schemas.microsoft.com/office/drawing/2014/main" id="{1A28380E-2AE1-79D4-BEC1-116B85BED4B2}"/>
              </a:ext>
            </a:extLst>
          </p:cNvPr>
          <p:cNvSpPr/>
          <p:nvPr/>
        </p:nvSpPr>
        <p:spPr>
          <a:xfrm>
            <a:off x="2578356" y="1809425"/>
            <a:ext cx="689084" cy="962979"/>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1032" name="Picture 8" descr="Irrigation Scheduling Part 2 – Determining Water Holding Capacity - The  Almond Doctor">
            <a:extLst>
              <a:ext uri="{FF2B5EF4-FFF2-40B4-BE49-F238E27FC236}">
                <a16:creationId xmlns:a16="http://schemas.microsoft.com/office/drawing/2014/main" id="{B3992F18-7F9D-9DED-024D-831613CA73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6508" b="17620"/>
          <a:stretch/>
        </p:blipFill>
        <p:spPr bwMode="auto">
          <a:xfrm>
            <a:off x="4890043" y="1834775"/>
            <a:ext cx="768753" cy="1189319"/>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Shape 36">
            <a:extLst>
              <a:ext uri="{FF2B5EF4-FFF2-40B4-BE49-F238E27FC236}">
                <a16:creationId xmlns:a16="http://schemas.microsoft.com/office/drawing/2014/main" id="{7D81676A-F255-78AA-1104-63C877843E77}"/>
              </a:ext>
            </a:extLst>
          </p:cNvPr>
          <p:cNvSpPr/>
          <p:nvPr/>
        </p:nvSpPr>
        <p:spPr>
          <a:xfrm>
            <a:off x="5156344" y="1624646"/>
            <a:ext cx="225776" cy="276999"/>
          </a:xfrm>
          <a:custGeom>
            <a:avLst/>
            <a:gdLst>
              <a:gd name="connsiteX0" fmla="*/ 394855 w 394855"/>
              <a:gd name="connsiteY0" fmla="*/ 755 h 208573"/>
              <a:gd name="connsiteX1" fmla="*/ 114300 w 394855"/>
              <a:gd name="connsiteY1" fmla="*/ 31928 h 208573"/>
              <a:gd name="connsiteX2" fmla="*/ 0 w 394855"/>
              <a:gd name="connsiteY2" fmla="*/ 208573 h 208573"/>
            </a:gdLst>
            <a:ahLst/>
            <a:cxnLst>
              <a:cxn ang="0">
                <a:pos x="connsiteX0" y="connsiteY0"/>
              </a:cxn>
              <a:cxn ang="0">
                <a:pos x="connsiteX1" y="connsiteY1"/>
              </a:cxn>
              <a:cxn ang="0">
                <a:pos x="connsiteX2" y="connsiteY2"/>
              </a:cxn>
            </a:cxnLst>
            <a:rect l="l" t="t" r="r" b="b"/>
            <a:pathLst>
              <a:path w="394855" h="208573">
                <a:moveTo>
                  <a:pt x="394855" y="755"/>
                </a:moveTo>
                <a:cubicBezTo>
                  <a:pt x="287482" y="-977"/>
                  <a:pt x="180109" y="-2708"/>
                  <a:pt x="114300" y="31928"/>
                </a:cubicBezTo>
                <a:cubicBezTo>
                  <a:pt x="48491" y="66564"/>
                  <a:pt x="24245" y="137568"/>
                  <a:pt x="0" y="208573"/>
                </a:cubicBezTo>
              </a:path>
            </a:pathLst>
          </a:custGeom>
          <a:noFill/>
          <a:ln w="38100">
            <a:solidFill>
              <a:schemeClr val="tx1"/>
            </a:solidFill>
            <a:headEnd type="none" w="med" len="med"/>
            <a:tailEnd type="triangle" w="med" len="med"/>
          </a:ln>
        </p:spPr>
        <p:txBody>
          <a:bodyPr rtlCol="0" anchor="ctr"/>
          <a:lstStyle/>
          <a:p>
            <a:pPr algn="ctr"/>
            <a:endParaRPr lang="en-US"/>
          </a:p>
        </p:txBody>
      </p:sp>
      <p:sp>
        <p:nvSpPr>
          <p:cNvPr id="39" name="TextBox 38">
            <a:extLst>
              <a:ext uri="{FF2B5EF4-FFF2-40B4-BE49-F238E27FC236}">
                <a16:creationId xmlns:a16="http://schemas.microsoft.com/office/drawing/2014/main" id="{E2DC3F8B-357B-9B7E-1EFB-D7B8BE28BFB3}"/>
              </a:ext>
            </a:extLst>
          </p:cNvPr>
          <p:cNvSpPr txBox="1"/>
          <p:nvPr/>
        </p:nvSpPr>
        <p:spPr>
          <a:xfrm>
            <a:off x="5311449" y="1524399"/>
            <a:ext cx="473206" cy="276999"/>
          </a:xfrm>
          <a:prstGeom prst="rect">
            <a:avLst/>
          </a:prstGeom>
          <a:noFill/>
        </p:spPr>
        <p:txBody>
          <a:bodyPr wrap="none" rtlCol="0">
            <a:spAutoFit/>
          </a:bodyPr>
          <a:lstStyle/>
          <a:p>
            <a:pPr algn="l"/>
            <a:r>
              <a:rPr lang="en-US" sz="1200" b="1" dirty="0">
                <a:latin typeface="Arial" panose="020B0604020202020204" pitchFamily="34" charset="0"/>
                <a:cs typeface="Arial" panose="020B0604020202020204" pitchFamily="34" charset="0"/>
              </a:rPr>
              <a:t>H</a:t>
            </a:r>
            <a:r>
              <a:rPr lang="en-US" sz="1200" b="1" baseline="-25000" dirty="0">
                <a:latin typeface="Arial" panose="020B0604020202020204" pitchFamily="34" charset="0"/>
                <a:cs typeface="Arial" panose="020B0604020202020204" pitchFamily="34" charset="0"/>
              </a:rPr>
              <a:t>2</a:t>
            </a:r>
            <a:r>
              <a:rPr lang="en-US" sz="1200" b="1" dirty="0">
                <a:latin typeface="Arial" panose="020B0604020202020204" pitchFamily="34" charset="0"/>
                <a:cs typeface="Arial" panose="020B0604020202020204" pitchFamily="34" charset="0"/>
              </a:rPr>
              <a:t>O</a:t>
            </a:r>
          </a:p>
        </p:txBody>
      </p:sp>
      <p:sp>
        <p:nvSpPr>
          <p:cNvPr id="19" name="TextBox 18">
            <a:extLst>
              <a:ext uri="{FF2B5EF4-FFF2-40B4-BE49-F238E27FC236}">
                <a16:creationId xmlns:a16="http://schemas.microsoft.com/office/drawing/2014/main" id="{2C08E6DA-D6B4-29C4-9D70-4B0997091125}"/>
              </a:ext>
            </a:extLst>
          </p:cNvPr>
          <p:cNvSpPr txBox="1"/>
          <p:nvPr/>
        </p:nvSpPr>
        <p:spPr>
          <a:xfrm>
            <a:off x="4575297" y="2028277"/>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40" name="TextBox 39">
            <a:extLst>
              <a:ext uri="{FF2B5EF4-FFF2-40B4-BE49-F238E27FC236}">
                <a16:creationId xmlns:a16="http://schemas.microsoft.com/office/drawing/2014/main" id="{99FC9BFF-4D6F-31D7-80C5-EEA5A70C3442}"/>
              </a:ext>
            </a:extLst>
          </p:cNvPr>
          <p:cNvSpPr txBox="1"/>
          <p:nvPr/>
        </p:nvSpPr>
        <p:spPr>
          <a:xfrm>
            <a:off x="5615053" y="205305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pic>
        <p:nvPicPr>
          <p:cNvPr id="1034" name="Picture 10" descr="Soil Texture Testing - Two Easy Methods">
            <a:extLst>
              <a:ext uri="{FF2B5EF4-FFF2-40B4-BE49-F238E27FC236}">
                <a16:creationId xmlns:a16="http://schemas.microsoft.com/office/drawing/2014/main" id="{9F495DC1-E43F-466A-0FF7-EC1DAD96D5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8420"/>
          <a:stretch/>
        </p:blipFill>
        <p:spPr bwMode="auto">
          <a:xfrm>
            <a:off x="6019555" y="1757862"/>
            <a:ext cx="530727" cy="121536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81FDA948-B0AA-FBA6-8160-8F2ABD278192}"/>
              </a:ext>
            </a:extLst>
          </p:cNvPr>
          <p:cNvSpPr txBox="1"/>
          <p:nvPr/>
        </p:nvSpPr>
        <p:spPr>
          <a:xfrm>
            <a:off x="6456440" y="2688553"/>
            <a:ext cx="561372" cy="276999"/>
          </a:xfrm>
          <a:prstGeom prst="rect">
            <a:avLst/>
          </a:prstGeom>
          <a:noFill/>
        </p:spPr>
        <p:txBody>
          <a:bodyPr wrap="none" rtlCol="0">
            <a:spAutoFit/>
          </a:bodyPr>
          <a:lstStyle/>
          <a:p>
            <a:pPr algn="l"/>
            <a:r>
              <a:rPr lang="en-US" sz="1200" b="1" dirty="0">
                <a:latin typeface="Arial" panose="020B0604020202020204" pitchFamily="34" charset="0"/>
                <a:cs typeface="Arial" panose="020B0604020202020204" pitchFamily="34" charset="0"/>
              </a:rPr>
              <a:t>Sand</a:t>
            </a:r>
          </a:p>
        </p:txBody>
      </p:sp>
      <p:sp>
        <p:nvSpPr>
          <p:cNvPr id="42" name="TextBox 41">
            <a:extLst>
              <a:ext uri="{FF2B5EF4-FFF2-40B4-BE49-F238E27FC236}">
                <a16:creationId xmlns:a16="http://schemas.microsoft.com/office/drawing/2014/main" id="{092C1F51-A28E-278B-8C98-3B8299F4202E}"/>
              </a:ext>
            </a:extLst>
          </p:cNvPr>
          <p:cNvSpPr txBox="1"/>
          <p:nvPr/>
        </p:nvSpPr>
        <p:spPr>
          <a:xfrm>
            <a:off x="6479306" y="2486704"/>
            <a:ext cx="425116" cy="276999"/>
          </a:xfrm>
          <a:prstGeom prst="rect">
            <a:avLst/>
          </a:prstGeom>
          <a:noFill/>
        </p:spPr>
        <p:txBody>
          <a:bodyPr wrap="none" rtlCol="0">
            <a:spAutoFit/>
          </a:bodyPr>
          <a:lstStyle/>
          <a:p>
            <a:pPr algn="l"/>
            <a:r>
              <a:rPr lang="en-US" sz="1200" b="1" dirty="0">
                <a:latin typeface="Arial" panose="020B0604020202020204" pitchFamily="34" charset="0"/>
                <a:cs typeface="Arial" panose="020B0604020202020204" pitchFamily="34" charset="0"/>
              </a:rPr>
              <a:t>Silt</a:t>
            </a:r>
          </a:p>
        </p:txBody>
      </p:sp>
      <p:sp>
        <p:nvSpPr>
          <p:cNvPr id="43" name="TextBox 42">
            <a:extLst>
              <a:ext uri="{FF2B5EF4-FFF2-40B4-BE49-F238E27FC236}">
                <a16:creationId xmlns:a16="http://schemas.microsoft.com/office/drawing/2014/main" id="{747FD204-2331-ABB3-47D3-0EC0AEBE15BA}"/>
              </a:ext>
            </a:extLst>
          </p:cNvPr>
          <p:cNvSpPr txBox="1"/>
          <p:nvPr/>
        </p:nvSpPr>
        <p:spPr>
          <a:xfrm>
            <a:off x="6459551" y="2310629"/>
            <a:ext cx="508473" cy="276999"/>
          </a:xfrm>
          <a:prstGeom prst="rect">
            <a:avLst/>
          </a:prstGeom>
          <a:noFill/>
        </p:spPr>
        <p:txBody>
          <a:bodyPr wrap="none" rtlCol="0">
            <a:spAutoFit/>
          </a:bodyPr>
          <a:lstStyle/>
          <a:p>
            <a:pPr algn="l"/>
            <a:r>
              <a:rPr lang="en-US" sz="1200" b="1" dirty="0">
                <a:latin typeface="Arial" panose="020B0604020202020204" pitchFamily="34" charset="0"/>
                <a:cs typeface="Arial" panose="020B0604020202020204" pitchFamily="34" charset="0"/>
              </a:rPr>
              <a:t>Clay</a:t>
            </a:r>
          </a:p>
        </p:txBody>
      </p:sp>
      <p:sp>
        <p:nvSpPr>
          <p:cNvPr id="44" name="TextBox 43">
            <a:extLst>
              <a:ext uri="{FF2B5EF4-FFF2-40B4-BE49-F238E27FC236}">
                <a16:creationId xmlns:a16="http://schemas.microsoft.com/office/drawing/2014/main" id="{FE4ED969-ADD6-C48C-105D-B402AF8561A5}"/>
              </a:ext>
            </a:extLst>
          </p:cNvPr>
          <p:cNvSpPr txBox="1"/>
          <p:nvPr/>
        </p:nvSpPr>
        <p:spPr>
          <a:xfrm>
            <a:off x="3258099" y="1397459"/>
            <a:ext cx="1407758"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Sentinel-2 MSI</a:t>
            </a:r>
          </a:p>
        </p:txBody>
      </p:sp>
      <p:sp>
        <p:nvSpPr>
          <p:cNvPr id="45" name="TextBox 44">
            <a:extLst>
              <a:ext uri="{FF2B5EF4-FFF2-40B4-BE49-F238E27FC236}">
                <a16:creationId xmlns:a16="http://schemas.microsoft.com/office/drawing/2014/main" id="{161E8525-F654-CDF9-6B8B-2773FE70C880}"/>
              </a:ext>
            </a:extLst>
          </p:cNvPr>
          <p:cNvSpPr txBox="1"/>
          <p:nvPr/>
        </p:nvSpPr>
        <p:spPr>
          <a:xfrm>
            <a:off x="4914663" y="1346976"/>
            <a:ext cx="734496"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SWHC</a:t>
            </a:r>
          </a:p>
        </p:txBody>
      </p:sp>
      <p:sp>
        <p:nvSpPr>
          <p:cNvPr id="46" name="TextBox 45">
            <a:extLst>
              <a:ext uri="{FF2B5EF4-FFF2-40B4-BE49-F238E27FC236}">
                <a16:creationId xmlns:a16="http://schemas.microsoft.com/office/drawing/2014/main" id="{0FE3AC52-C5D9-0E3A-6AB6-F951224EE277}"/>
              </a:ext>
            </a:extLst>
          </p:cNvPr>
          <p:cNvSpPr txBox="1"/>
          <p:nvPr/>
        </p:nvSpPr>
        <p:spPr>
          <a:xfrm>
            <a:off x="5713983" y="1345485"/>
            <a:ext cx="1245341"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Soil Texture </a:t>
            </a:r>
          </a:p>
        </p:txBody>
      </p:sp>
      <p:sp>
        <p:nvSpPr>
          <p:cNvPr id="47" name="화살표: 오른쪽 16">
            <a:extLst>
              <a:ext uri="{FF2B5EF4-FFF2-40B4-BE49-F238E27FC236}">
                <a16:creationId xmlns:a16="http://schemas.microsoft.com/office/drawing/2014/main" id="{ED266320-8AA9-6B35-A1AC-AF3F832F446E}"/>
              </a:ext>
            </a:extLst>
          </p:cNvPr>
          <p:cNvSpPr/>
          <p:nvPr/>
        </p:nvSpPr>
        <p:spPr>
          <a:xfrm>
            <a:off x="6842142" y="1774941"/>
            <a:ext cx="689084" cy="962979"/>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C56821AF-605B-B1AA-9F7F-DF7DE09677F5}"/>
              </a:ext>
            </a:extLst>
          </p:cNvPr>
          <p:cNvSpPr txBox="1"/>
          <p:nvPr/>
        </p:nvSpPr>
        <p:spPr>
          <a:xfrm>
            <a:off x="7481567" y="1613798"/>
            <a:ext cx="1413961" cy="95410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ML regression model to predict SOC level </a:t>
            </a:r>
          </a:p>
        </p:txBody>
      </p:sp>
      <p:sp>
        <p:nvSpPr>
          <p:cNvPr id="49" name="Right Brace 48">
            <a:extLst>
              <a:ext uri="{FF2B5EF4-FFF2-40B4-BE49-F238E27FC236}">
                <a16:creationId xmlns:a16="http://schemas.microsoft.com/office/drawing/2014/main" id="{A3602BEF-904F-E8AC-B65F-6BAA8DCC51F4}"/>
              </a:ext>
            </a:extLst>
          </p:cNvPr>
          <p:cNvSpPr/>
          <p:nvPr/>
        </p:nvSpPr>
        <p:spPr>
          <a:xfrm rot="5400000">
            <a:off x="5608983" y="2197893"/>
            <a:ext cx="209999" cy="1836742"/>
          </a:xfrm>
          <a:prstGeom prst="rightBrace">
            <a:avLst>
              <a:gd name="adj1" fmla="val 38947"/>
              <a:gd name="adj2" fmla="val 4858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1AE063F4-B53D-6E9A-81F8-AF208A57FDF3}"/>
              </a:ext>
            </a:extLst>
          </p:cNvPr>
          <p:cNvSpPr txBox="1"/>
          <p:nvPr/>
        </p:nvSpPr>
        <p:spPr>
          <a:xfrm>
            <a:off x="3879122" y="3247208"/>
            <a:ext cx="3606821" cy="307777"/>
          </a:xfrm>
          <a:prstGeom prst="rect">
            <a:avLst/>
          </a:prstGeom>
          <a:noFill/>
        </p:spPr>
        <p:txBody>
          <a:bodyPr wrap="none" rtlCol="0">
            <a:spAutoFit/>
          </a:bodyPr>
          <a:lstStyle/>
          <a:p>
            <a:pPr algn="l"/>
            <a:r>
              <a:rPr lang="en-US" sz="1400" b="1" dirty="0">
                <a:solidFill>
                  <a:srgbClr val="FF0000"/>
                </a:solidFill>
                <a:latin typeface="Arial" panose="020B0604020202020204" pitchFamily="34" charset="0"/>
                <a:cs typeface="Arial" panose="020B0604020202020204" pitchFamily="34" charset="0"/>
              </a:rPr>
              <a:t>Simple </a:t>
            </a:r>
            <a:r>
              <a:rPr lang="en-US" sz="1400" b="1" dirty="0">
                <a:solidFill>
                  <a:srgbClr val="FF0000"/>
                </a:solidFill>
                <a:latin typeface="Arial" panose="020B0604020202020204" pitchFamily="34" charset="0"/>
                <a:cs typeface="Arial" panose="020B0604020202020204" pitchFamily="34" charset="0"/>
                <a:sym typeface="Wingdings" panose="05000000000000000000" pitchFamily="2" charset="2"/>
              </a:rPr>
              <a:t> Anyone (farmers etc.) can test</a:t>
            </a:r>
            <a:endParaRPr lang="en-US" sz="1400" b="1" dirty="0">
              <a:solidFill>
                <a:srgbClr val="FF0000"/>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AC65055-0123-5BA9-17B9-667E363585E8}"/>
              </a:ext>
            </a:extLst>
          </p:cNvPr>
          <p:cNvSpPr txBox="1"/>
          <p:nvPr/>
        </p:nvSpPr>
        <p:spPr>
          <a:xfrm>
            <a:off x="2657545" y="3797711"/>
            <a:ext cx="3961542"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Approach 2 (Full Remote Sensing) </a:t>
            </a:r>
          </a:p>
        </p:txBody>
      </p:sp>
      <p:sp>
        <p:nvSpPr>
          <p:cNvPr id="52" name="TextBox 51">
            <a:extLst>
              <a:ext uri="{FF2B5EF4-FFF2-40B4-BE49-F238E27FC236}">
                <a16:creationId xmlns:a16="http://schemas.microsoft.com/office/drawing/2014/main" id="{7DAB44C8-68A0-5F1E-32D2-570F64138DB5}"/>
              </a:ext>
            </a:extLst>
          </p:cNvPr>
          <p:cNvSpPr txBox="1"/>
          <p:nvPr/>
        </p:nvSpPr>
        <p:spPr>
          <a:xfrm>
            <a:off x="7668212" y="2541554"/>
            <a:ext cx="1040670" cy="523220"/>
          </a:xfrm>
          <a:prstGeom prst="rect">
            <a:avLst/>
          </a:prstGeom>
          <a:noFill/>
        </p:spPr>
        <p:txBody>
          <a:bodyPr wrap="none" rtlCol="0">
            <a:spAutoFit/>
          </a:bodyPr>
          <a:lstStyle/>
          <a:p>
            <a:pPr algn="ctr"/>
            <a:r>
              <a:rPr lang="en-US" sz="1400" b="1" dirty="0">
                <a:solidFill>
                  <a:srgbClr val="FF0000"/>
                </a:solidFill>
                <a:latin typeface="Arial" panose="020B0604020202020204" pitchFamily="34" charset="0"/>
                <a:cs typeface="Arial" panose="020B0604020202020204" pitchFamily="34" charset="0"/>
              </a:rPr>
              <a:t>Improve </a:t>
            </a:r>
          </a:p>
          <a:p>
            <a:pPr algn="ctr"/>
            <a:r>
              <a:rPr lang="en-US" sz="1400" b="1" dirty="0">
                <a:solidFill>
                  <a:srgbClr val="FF0000"/>
                </a:solidFill>
                <a:latin typeface="Arial" panose="020B0604020202020204" pitchFamily="34" charset="0"/>
                <a:cs typeface="Arial" panose="020B0604020202020204" pitchFamily="34" charset="0"/>
              </a:rPr>
              <a:t>Accuracy!</a:t>
            </a:r>
          </a:p>
        </p:txBody>
      </p:sp>
      <p:sp>
        <p:nvSpPr>
          <p:cNvPr id="53" name="사각형: 둥근 모서리 33">
            <a:extLst>
              <a:ext uri="{FF2B5EF4-FFF2-40B4-BE49-F238E27FC236}">
                <a16:creationId xmlns:a16="http://schemas.microsoft.com/office/drawing/2014/main" id="{E8C8AB5D-CA4F-1B23-516B-1794FFF98320}"/>
              </a:ext>
            </a:extLst>
          </p:cNvPr>
          <p:cNvSpPr/>
          <p:nvPr/>
        </p:nvSpPr>
        <p:spPr>
          <a:xfrm>
            <a:off x="131884" y="3781261"/>
            <a:ext cx="8880232" cy="2860839"/>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1040" name="Picture 16" descr="Copernicus Sentinel-1B SAR Problems | Pixalytics Ltd">
            <a:extLst>
              <a:ext uri="{FF2B5EF4-FFF2-40B4-BE49-F238E27FC236}">
                <a16:creationId xmlns:a16="http://schemas.microsoft.com/office/drawing/2014/main" id="{D1835E50-DDAB-852C-A988-14BC447232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950" y="4961239"/>
            <a:ext cx="1047576" cy="67961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57507296-B269-6DF4-0A82-6CDD41A05CB9}"/>
              </a:ext>
            </a:extLst>
          </p:cNvPr>
          <p:cNvCxnSpPr>
            <a:cxnSpLocks/>
          </p:cNvCxnSpPr>
          <p:nvPr/>
        </p:nvCxnSpPr>
        <p:spPr>
          <a:xfrm flipV="1">
            <a:off x="620068" y="5466320"/>
            <a:ext cx="48686" cy="369504"/>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931DEA9-32BF-E36F-DFE0-8260C060055C}"/>
              </a:ext>
            </a:extLst>
          </p:cNvPr>
          <p:cNvSpPr txBox="1"/>
          <p:nvPr/>
        </p:nvSpPr>
        <p:spPr>
          <a:xfrm>
            <a:off x="-112204" y="5897947"/>
            <a:ext cx="1367910" cy="461665"/>
          </a:xfrm>
          <a:prstGeom prst="rect">
            <a:avLst/>
          </a:prstGeom>
          <a:noFill/>
        </p:spPr>
        <p:txBody>
          <a:bodyPr wrap="square" rtlCol="0">
            <a:spAutoFit/>
          </a:bodyPr>
          <a:lstStyle/>
          <a:p>
            <a:pPr algn="ctr"/>
            <a:r>
              <a:rPr lang="en-US" sz="1200" b="1" dirty="0">
                <a:solidFill>
                  <a:srgbClr val="FF0000"/>
                </a:solidFill>
                <a:latin typeface="Arial" panose="020B0604020202020204" pitchFamily="34" charset="0"/>
                <a:cs typeface="Arial" panose="020B0604020202020204" pitchFamily="34" charset="0"/>
              </a:rPr>
              <a:t>Radar </a:t>
            </a:r>
          </a:p>
          <a:p>
            <a:pPr algn="ctr"/>
            <a:r>
              <a:rPr lang="en-US" sz="1200" b="1" dirty="0">
                <a:solidFill>
                  <a:srgbClr val="FF0000"/>
                </a:solidFill>
                <a:latin typeface="Arial" panose="020B0604020202020204" pitchFamily="34" charset="0"/>
                <a:cs typeface="Arial" panose="020B0604020202020204" pitchFamily="34" charset="0"/>
              </a:rPr>
              <a:t>Antenna</a:t>
            </a:r>
          </a:p>
        </p:txBody>
      </p:sp>
      <p:sp>
        <p:nvSpPr>
          <p:cNvPr id="59" name="TextBox 58">
            <a:extLst>
              <a:ext uri="{FF2B5EF4-FFF2-40B4-BE49-F238E27FC236}">
                <a16:creationId xmlns:a16="http://schemas.microsoft.com/office/drawing/2014/main" id="{5DA746D7-4C79-F2FC-88F8-D0BF6C28A565}"/>
              </a:ext>
            </a:extLst>
          </p:cNvPr>
          <p:cNvSpPr txBox="1"/>
          <p:nvPr/>
        </p:nvSpPr>
        <p:spPr>
          <a:xfrm>
            <a:off x="144914" y="3934722"/>
            <a:ext cx="2885470" cy="523220"/>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Sentinel-1 </a:t>
            </a:r>
          </a:p>
          <a:p>
            <a:pPr algn="ctr"/>
            <a:r>
              <a:rPr lang="en-US" sz="1400" b="1" dirty="0">
                <a:latin typeface="Arial" panose="020B0604020202020204" pitchFamily="34" charset="0"/>
                <a:cs typeface="Arial" panose="020B0604020202020204" pitchFamily="34" charset="0"/>
              </a:rPr>
              <a:t>Synthetic Aperture Radar (SAR)</a:t>
            </a:r>
          </a:p>
        </p:txBody>
      </p:sp>
      <p:pic>
        <p:nvPicPr>
          <p:cNvPr id="61" name="그림 7">
            <a:extLst>
              <a:ext uri="{FF2B5EF4-FFF2-40B4-BE49-F238E27FC236}">
                <a16:creationId xmlns:a16="http://schemas.microsoft.com/office/drawing/2014/main" id="{8A359FD8-3736-F690-4DA8-69871A2C3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982" y="4621597"/>
            <a:ext cx="1232315" cy="1170699"/>
          </a:xfrm>
          <a:prstGeom prst="rect">
            <a:avLst/>
          </a:prstGeom>
        </p:spPr>
      </p:pic>
      <p:sp>
        <p:nvSpPr>
          <p:cNvPr id="62" name="TextBox 61">
            <a:extLst>
              <a:ext uri="{FF2B5EF4-FFF2-40B4-BE49-F238E27FC236}">
                <a16:creationId xmlns:a16="http://schemas.microsoft.com/office/drawing/2014/main" id="{2FD4228C-D4B1-CD31-F05A-3BE6B840A123}"/>
              </a:ext>
            </a:extLst>
          </p:cNvPr>
          <p:cNvSpPr txBox="1"/>
          <p:nvPr/>
        </p:nvSpPr>
        <p:spPr>
          <a:xfrm>
            <a:off x="3274472" y="4250573"/>
            <a:ext cx="1407758"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Sentinel-2 MSI</a:t>
            </a:r>
          </a:p>
        </p:txBody>
      </p:sp>
      <p:sp>
        <p:nvSpPr>
          <p:cNvPr id="63" name="TextBox 62">
            <a:extLst>
              <a:ext uri="{FF2B5EF4-FFF2-40B4-BE49-F238E27FC236}">
                <a16:creationId xmlns:a16="http://schemas.microsoft.com/office/drawing/2014/main" id="{6120611D-5CB7-5796-E619-FF585F473620}"/>
              </a:ext>
            </a:extLst>
          </p:cNvPr>
          <p:cNvSpPr txBox="1"/>
          <p:nvPr/>
        </p:nvSpPr>
        <p:spPr>
          <a:xfrm>
            <a:off x="4484900" y="5008057"/>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grpSp>
        <p:nvGrpSpPr>
          <p:cNvPr id="1054" name="Group 1053">
            <a:extLst>
              <a:ext uri="{FF2B5EF4-FFF2-40B4-BE49-F238E27FC236}">
                <a16:creationId xmlns:a16="http://schemas.microsoft.com/office/drawing/2014/main" id="{456B6849-A148-348E-5E3B-5AFD5BB0CBE3}"/>
              </a:ext>
            </a:extLst>
          </p:cNvPr>
          <p:cNvGrpSpPr/>
          <p:nvPr/>
        </p:nvGrpSpPr>
        <p:grpSpPr>
          <a:xfrm>
            <a:off x="4812094" y="4602206"/>
            <a:ext cx="901890" cy="1206842"/>
            <a:chOff x="6159252" y="4702024"/>
            <a:chExt cx="1008099" cy="1298037"/>
          </a:xfrm>
        </p:grpSpPr>
        <p:pic>
          <p:nvPicPr>
            <p:cNvPr id="1042" name="Picture 18" descr="Radar Course 2 - Earth Online">
              <a:extLst>
                <a:ext uri="{FF2B5EF4-FFF2-40B4-BE49-F238E27FC236}">
                  <a16:creationId xmlns:a16="http://schemas.microsoft.com/office/drawing/2014/main" id="{8B72122D-5148-DFBD-C92C-4A8EB2621E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609" r="5219"/>
            <a:stretch/>
          </p:blipFill>
          <p:spPr bwMode="auto">
            <a:xfrm>
              <a:off x="6159252" y="4702024"/>
              <a:ext cx="1008099" cy="1298037"/>
            </a:xfrm>
            <a:prstGeom prst="rect">
              <a:avLst/>
            </a:prstGeom>
            <a:noFill/>
            <a:extLst>
              <a:ext uri="{909E8E84-426E-40DD-AFC4-6F175D3DCCD1}">
                <a14:hiddenFill xmlns:a14="http://schemas.microsoft.com/office/drawing/2010/main">
                  <a:solidFill>
                    <a:srgbClr val="FFFFFF"/>
                  </a:solidFill>
                </a14:hiddenFill>
              </a:ext>
            </a:extLst>
          </p:spPr>
        </p:pic>
        <p:cxnSp>
          <p:nvCxnSpPr>
            <p:cNvPr id="1025" name="Straight Arrow Connector 1024">
              <a:extLst>
                <a:ext uri="{FF2B5EF4-FFF2-40B4-BE49-F238E27FC236}">
                  <a16:creationId xmlns:a16="http://schemas.microsoft.com/office/drawing/2014/main" id="{989901B9-F447-6AC5-662B-EDCA839A69A3}"/>
                </a:ext>
              </a:extLst>
            </p:cNvPr>
            <p:cNvCxnSpPr/>
            <p:nvPr/>
          </p:nvCxnSpPr>
          <p:spPr>
            <a:xfrm>
              <a:off x="6363264" y="5028036"/>
              <a:ext cx="388884" cy="609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A9C7E131-8A5C-A54A-6EBF-79D606642163}"/>
                </a:ext>
              </a:extLst>
            </p:cNvPr>
            <p:cNvCxnSpPr>
              <a:cxnSpLocks/>
            </p:cNvCxnSpPr>
            <p:nvPr/>
          </p:nvCxnSpPr>
          <p:spPr>
            <a:xfrm flipV="1">
              <a:off x="6752148" y="5424399"/>
              <a:ext cx="142434" cy="1882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F7420240-06F5-3F5D-CD19-5E51A847628D}"/>
                </a:ext>
              </a:extLst>
            </p:cNvPr>
            <p:cNvCxnSpPr>
              <a:cxnSpLocks/>
            </p:cNvCxnSpPr>
            <p:nvPr/>
          </p:nvCxnSpPr>
          <p:spPr>
            <a:xfrm flipH="1" flipV="1">
              <a:off x="6768972" y="5375541"/>
              <a:ext cx="1876" cy="237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Straight Arrow Connector 1030">
              <a:extLst>
                <a:ext uri="{FF2B5EF4-FFF2-40B4-BE49-F238E27FC236}">
                  <a16:creationId xmlns:a16="http://schemas.microsoft.com/office/drawing/2014/main" id="{D13978A3-F131-2C80-A3BE-C1CA52564FA1}"/>
                </a:ext>
              </a:extLst>
            </p:cNvPr>
            <p:cNvCxnSpPr>
              <a:cxnSpLocks/>
            </p:cNvCxnSpPr>
            <p:nvPr/>
          </p:nvCxnSpPr>
          <p:spPr>
            <a:xfrm flipV="1">
              <a:off x="6751815" y="5515607"/>
              <a:ext cx="152406" cy="97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728387CF-175C-AEFA-31AD-10D01B244A13}"/>
                </a:ext>
              </a:extLst>
            </p:cNvPr>
            <p:cNvCxnSpPr>
              <a:cxnSpLocks/>
            </p:cNvCxnSpPr>
            <p:nvPr/>
          </p:nvCxnSpPr>
          <p:spPr>
            <a:xfrm flipH="1" flipV="1">
              <a:off x="6676232" y="5379070"/>
              <a:ext cx="92740" cy="229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B840B47D-FAA6-1B7B-767F-6BAD9DCA6589}"/>
                </a:ext>
              </a:extLst>
            </p:cNvPr>
            <p:cNvCxnSpPr>
              <a:cxnSpLocks/>
            </p:cNvCxnSpPr>
            <p:nvPr/>
          </p:nvCxnSpPr>
          <p:spPr>
            <a:xfrm flipH="1" flipV="1">
              <a:off x="6562193" y="5455355"/>
              <a:ext cx="197061" cy="1668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AC1E96E7-1CB5-3D48-0539-D152375CE220}"/>
                </a:ext>
              </a:extLst>
            </p:cNvPr>
            <p:cNvCxnSpPr>
              <a:cxnSpLocks/>
            </p:cNvCxnSpPr>
            <p:nvPr/>
          </p:nvCxnSpPr>
          <p:spPr>
            <a:xfrm flipH="1" flipV="1">
              <a:off x="6533150" y="5543622"/>
              <a:ext cx="227356" cy="635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50" name="Picture 20" descr="Remote Sensing | Free Full-Text | Evaluation of Backscattering Models and  Support Vector Machine for the Retrieval of Bare Soil Moisture from  Sentinel-1 Data | HTML">
            <a:extLst>
              <a:ext uri="{FF2B5EF4-FFF2-40B4-BE49-F238E27FC236}">
                <a16:creationId xmlns:a16="http://schemas.microsoft.com/office/drawing/2014/main" id="{72AB439F-3883-13F8-47A8-6A2B45418F6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72" r="50874" b="5577"/>
          <a:stretch/>
        </p:blipFill>
        <p:spPr bwMode="auto">
          <a:xfrm>
            <a:off x="1460544" y="4457942"/>
            <a:ext cx="1318625" cy="1647628"/>
          </a:xfrm>
          <a:prstGeom prst="rect">
            <a:avLst/>
          </a:prstGeom>
          <a:noFill/>
          <a:extLst>
            <a:ext uri="{909E8E84-426E-40DD-AFC4-6F175D3DCCD1}">
              <a14:hiddenFill xmlns:a14="http://schemas.microsoft.com/office/drawing/2010/main">
                <a:solidFill>
                  <a:srgbClr val="FFFFFF"/>
                </a:solidFill>
              </a14:hiddenFill>
            </a:ext>
          </a:extLst>
        </p:spPr>
      </p:pic>
      <p:sp>
        <p:nvSpPr>
          <p:cNvPr id="1051" name="TextBox 1050">
            <a:extLst>
              <a:ext uri="{FF2B5EF4-FFF2-40B4-BE49-F238E27FC236}">
                <a16:creationId xmlns:a16="http://schemas.microsoft.com/office/drawing/2014/main" id="{A6C88509-F261-9B99-277D-6835AC06D98E}"/>
              </a:ext>
            </a:extLst>
          </p:cNvPr>
          <p:cNvSpPr txBox="1"/>
          <p:nvPr/>
        </p:nvSpPr>
        <p:spPr>
          <a:xfrm>
            <a:off x="1301364" y="6076725"/>
            <a:ext cx="1636987"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Soil Moisture (%)</a:t>
            </a:r>
          </a:p>
        </p:txBody>
      </p:sp>
      <p:sp>
        <p:nvSpPr>
          <p:cNvPr id="1052" name="TextBox 1051">
            <a:extLst>
              <a:ext uri="{FF2B5EF4-FFF2-40B4-BE49-F238E27FC236}">
                <a16:creationId xmlns:a16="http://schemas.microsoft.com/office/drawing/2014/main" id="{89249E8C-9D08-329E-7940-94347EDA27B0}"/>
              </a:ext>
            </a:extLst>
          </p:cNvPr>
          <p:cNvSpPr txBox="1"/>
          <p:nvPr/>
        </p:nvSpPr>
        <p:spPr>
          <a:xfrm rot="16200000">
            <a:off x="466730" y="5147989"/>
            <a:ext cx="1766830" cy="307777"/>
          </a:xfrm>
          <a:prstGeom prst="rect">
            <a:avLst/>
          </a:prstGeom>
          <a:noFill/>
        </p:spPr>
        <p:txBody>
          <a:bodyPr wrap="none" rtlCol="0">
            <a:spAutoFit/>
          </a:bodyPr>
          <a:lstStyle/>
          <a:p>
            <a:pPr algn="l"/>
            <a:r>
              <a:rPr lang="en-US" sz="1400" b="1" dirty="0" err="1">
                <a:latin typeface="Arial" panose="020B0604020202020204" pitchFamily="34" charset="0"/>
                <a:cs typeface="Arial" panose="020B0604020202020204" pitchFamily="34" charset="0"/>
              </a:rPr>
              <a:t>Backscatter</a:t>
            </a:r>
            <a:r>
              <a:rPr lang="en-US" sz="1400" b="1" baseline="-25000" dirty="0" err="1">
                <a:latin typeface="Arial" panose="020B0604020202020204" pitchFamily="34" charset="0"/>
                <a:cs typeface="Arial" panose="020B0604020202020204" pitchFamily="34" charset="0"/>
              </a:rPr>
              <a:t>VV</a:t>
            </a:r>
            <a:r>
              <a:rPr lang="en-US" sz="1400" b="1" dirty="0">
                <a:latin typeface="Arial" panose="020B0604020202020204" pitchFamily="34" charset="0"/>
                <a:cs typeface="Arial" panose="020B0604020202020204" pitchFamily="34" charset="0"/>
              </a:rPr>
              <a:t> (dB)</a:t>
            </a:r>
          </a:p>
        </p:txBody>
      </p:sp>
      <p:pic>
        <p:nvPicPr>
          <p:cNvPr id="1055" name="Picture 22" descr="105,046 Farm Raining Images, Stock Photos &amp; Vectors | Shutterstock">
            <a:extLst>
              <a:ext uri="{FF2B5EF4-FFF2-40B4-BE49-F238E27FC236}">
                <a16:creationId xmlns:a16="http://schemas.microsoft.com/office/drawing/2014/main" id="{212AE691-529E-5803-3ED2-60F80A8494C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690" r="36742" b="9599"/>
          <a:stretch/>
        </p:blipFill>
        <p:spPr bwMode="auto">
          <a:xfrm>
            <a:off x="5840595" y="4605824"/>
            <a:ext cx="811215" cy="1206840"/>
          </a:xfrm>
          <a:prstGeom prst="rect">
            <a:avLst/>
          </a:prstGeom>
          <a:noFill/>
          <a:extLst>
            <a:ext uri="{909E8E84-426E-40DD-AFC4-6F175D3DCCD1}">
              <a14:hiddenFill xmlns:a14="http://schemas.microsoft.com/office/drawing/2010/main">
                <a:solidFill>
                  <a:srgbClr val="FFFFFF"/>
                </a:solidFill>
              </a14:hiddenFill>
            </a:ext>
          </a:extLst>
        </p:spPr>
      </p:pic>
      <p:grpSp>
        <p:nvGrpSpPr>
          <p:cNvPr id="1062" name="Group 1061">
            <a:extLst>
              <a:ext uri="{FF2B5EF4-FFF2-40B4-BE49-F238E27FC236}">
                <a16:creationId xmlns:a16="http://schemas.microsoft.com/office/drawing/2014/main" id="{467F3634-DEA2-B04D-DE52-65628E3EBAF2}"/>
              </a:ext>
            </a:extLst>
          </p:cNvPr>
          <p:cNvGrpSpPr/>
          <p:nvPr/>
        </p:nvGrpSpPr>
        <p:grpSpPr>
          <a:xfrm>
            <a:off x="6782183" y="4612148"/>
            <a:ext cx="902041" cy="1200829"/>
            <a:chOff x="6159252" y="4702024"/>
            <a:chExt cx="1008099" cy="1298037"/>
          </a:xfrm>
        </p:grpSpPr>
        <p:pic>
          <p:nvPicPr>
            <p:cNvPr id="1063" name="Picture 18" descr="Radar Course 2 - Earth Online">
              <a:extLst>
                <a:ext uri="{FF2B5EF4-FFF2-40B4-BE49-F238E27FC236}">
                  <a16:creationId xmlns:a16="http://schemas.microsoft.com/office/drawing/2014/main" id="{22B8AFF0-6C04-64D7-A3DE-CE5968AE894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609" r="5219"/>
            <a:stretch/>
          </p:blipFill>
          <p:spPr bwMode="auto">
            <a:xfrm>
              <a:off x="6159252" y="4702024"/>
              <a:ext cx="1008099" cy="1298037"/>
            </a:xfrm>
            <a:prstGeom prst="rect">
              <a:avLst/>
            </a:prstGeom>
            <a:noFill/>
            <a:extLst>
              <a:ext uri="{909E8E84-426E-40DD-AFC4-6F175D3DCCD1}">
                <a14:hiddenFill xmlns:a14="http://schemas.microsoft.com/office/drawing/2010/main">
                  <a:solidFill>
                    <a:srgbClr val="FFFFFF"/>
                  </a:solidFill>
                </a14:hiddenFill>
              </a:ext>
            </a:extLst>
          </p:spPr>
        </p:pic>
        <p:cxnSp>
          <p:nvCxnSpPr>
            <p:cNvPr id="1064" name="Straight Arrow Connector 1063">
              <a:extLst>
                <a:ext uri="{FF2B5EF4-FFF2-40B4-BE49-F238E27FC236}">
                  <a16:creationId xmlns:a16="http://schemas.microsoft.com/office/drawing/2014/main" id="{54555107-1566-BC1F-1721-BEAB4C8C8752}"/>
                </a:ext>
              </a:extLst>
            </p:cNvPr>
            <p:cNvCxnSpPr/>
            <p:nvPr/>
          </p:nvCxnSpPr>
          <p:spPr>
            <a:xfrm>
              <a:off x="6363264" y="5028036"/>
              <a:ext cx="388884" cy="609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29E28323-0F64-5E17-FA62-A691CFE5F6B7}"/>
                </a:ext>
              </a:extLst>
            </p:cNvPr>
            <p:cNvCxnSpPr>
              <a:cxnSpLocks/>
            </p:cNvCxnSpPr>
            <p:nvPr/>
          </p:nvCxnSpPr>
          <p:spPr>
            <a:xfrm flipV="1">
              <a:off x="6752148" y="5221687"/>
              <a:ext cx="178244" cy="3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a:extLst>
                <a:ext uri="{FF2B5EF4-FFF2-40B4-BE49-F238E27FC236}">
                  <a16:creationId xmlns:a16="http://schemas.microsoft.com/office/drawing/2014/main" id="{76DE789D-B9D6-8C7F-C1B9-1F28B16A5CCE}"/>
                </a:ext>
              </a:extLst>
            </p:cNvPr>
            <p:cNvCxnSpPr>
              <a:cxnSpLocks/>
            </p:cNvCxnSpPr>
            <p:nvPr/>
          </p:nvCxnSpPr>
          <p:spPr>
            <a:xfrm flipV="1">
              <a:off x="6770848" y="5187597"/>
              <a:ext cx="0" cy="425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Straight Arrow Connector 1066">
              <a:extLst>
                <a:ext uri="{FF2B5EF4-FFF2-40B4-BE49-F238E27FC236}">
                  <a16:creationId xmlns:a16="http://schemas.microsoft.com/office/drawing/2014/main" id="{4EE0B763-5603-E3AB-B302-22EB8CCC73E0}"/>
                </a:ext>
              </a:extLst>
            </p:cNvPr>
            <p:cNvCxnSpPr>
              <a:cxnSpLocks/>
            </p:cNvCxnSpPr>
            <p:nvPr/>
          </p:nvCxnSpPr>
          <p:spPr>
            <a:xfrm flipV="1">
              <a:off x="6751815" y="5286408"/>
              <a:ext cx="320407" cy="326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8" name="Straight Arrow Connector 1067">
              <a:extLst>
                <a:ext uri="{FF2B5EF4-FFF2-40B4-BE49-F238E27FC236}">
                  <a16:creationId xmlns:a16="http://schemas.microsoft.com/office/drawing/2014/main" id="{D3D8F54F-F9D7-0857-5CAF-996F594788BE}"/>
                </a:ext>
              </a:extLst>
            </p:cNvPr>
            <p:cNvCxnSpPr>
              <a:cxnSpLocks/>
            </p:cNvCxnSpPr>
            <p:nvPr/>
          </p:nvCxnSpPr>
          <p:spPr>
            <a:xfrm flipH="1" flipV="1">
              <a:off x="6610318" y="5221687"/>
              <a:ext cx="158654" cy="3864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05575100-18AB-715C-FD05-4B7AF47E60E4}"/>
                </a:ext>
              </a:extLst>
            </p:cNvPr>
            <p:cNvCxnSpPr>
              <a:cxnSpLocks/>
            </p:cNvCxnSpPr>
            <p:nvPr/>
          </p:nvCxnSpPr>
          <p:spPr>
            <a:xfrm flipH="1" flipV="1">
              <a:off x="6438021" y="5340498"/>
              <a:ext cx="321233" cy="2816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0" name="Straight Arrow Connector 1069">
              <a:extLst>
                <a:ext uri="{FF2B5EF4-FFF2-40B4-BE49-F238E27FC236}">
                  <a16:creationId xmlns:a16="http://schemas.microsoft.com/office/drawing/2014/main" id="{34DF5019-7691-BD57-D12A-96D9D6EDFDCA}"/>
                </a:ext>
              </a:extLst>
            </p:cNvPr>
            <p:cNvCxnSpPr>
              <a:cxnSpLocks/>
            </p:cNvCxnSpPr>
            <p:nvPr/>
          </p:nvCxnSpPr>
          <p:spPr>
            <a:xfrm flipH="1" flipV="1">
              <a:off x="6338475" y="5497164"/>
              <a:ext cx="422031" cy="110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화살표: 오른쪽 16">
            <a:extLst>
              <a:ext uri="{FF2B5EF4-FFF2-40B4-BE49-F238E27FC236}">
                <a16:creationId xmlns:a16="http://schemas.microsoft.com/office/drawing/2014/main" id="{B973E9F7-8AAC-E382-79A3-3CBAC08D71DB}"/>
              </a:ext>
            </a:extLst>
          </p:cNvPr>
          <p:cNvSpPr/>
          <p:nvPr/>
        </p:nvSpPr>
        <p:spPr>
          <a:xfrm>
            <a:off x="2623074" y="4755155"/>
            <a:ext cx="689084" cy="962979"/>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1079" name="TextBox 1078">
            <a:extLst>
              <a:ext uri="{FF2B5EF4-FFF2-40B4-BE49-F238E27FC236}">
                <a16:creationId xmlns:a16="http://schemas.microsoft.com/office/drawing/2014/main" id="{6BE155F1-EE85-92CE-AE38-9CB3B3586DB8}"/>
              </a:ext>
            </a:extLst>
          </p:cNvPr>
          <p:cNvSpPr txBox="1"/>
          <p:nvPr/>
        </p:nvSpPr>
        <p:spPr>
          <a:xfrm>
            <a:off x="4647816" y="4222841"/>
            <a:ext cx="1200970"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SAR b4 rain</a:t>
            </a:r>
          </a:p>
        </p:txBody>
      </p:sp>
      <p:sp>
        <p:nvSpPr>
          <p:cNvPr id="1080" name="TextBox 1079">
            <a:extLst>
              <a:ext uri="{FF2B5EF4-FFF2-40B4-BE49-F238E27FC236}">
                <a16:creationId xmlns:a16="http://schemas.microsoft.com/office/drawing/2014/main" id="{7F51EB23-031C-066A-C146-FC6BEC7EA554}"/>
              </a:ext>
            </a:extLst>
          </p:cNvPr>
          <p:cNvSpPr txBox="1"/>
          <p:nvPr/>
        </p:nvSpPr>
        <p:spPr>
          <a:xfrm>
            <a:off x="5945868" y="4241983"/>
            <a:ext cx="572593"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Rain</a:t>
            </a:r>
          </a:p>
        </p:txBody>
      </p:sp>
      <p:sp>
        <p:nvSpPr>
          <p:cNvPr id="1081" name="TextBox 1080">
            <a:extLst>
              <a:ext uri="{FF2B5EF4-FFF2-40B4-BE49-F238E27FC236}">
                <a16:creationId xmlns:a16="http://schemas.microsoft.com/office/drawing/2014/main" id="{7BA35F14-DD43-1B73-15F3-3AE41B1EF75F}"/>
              </a:ext>
            </a:extLst>
          </p:cNvPr>
          <p:cNvSpPr txBox="1"/>
          <p:nvPr/>
        </p:nvSpPr>
        <p:spPr>
          <a:xfrm>
            <a:off x="6651810" y="4226387"/>
            <a:ext cx="1380506"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SAR after rain</a:t>
            </a:r>
          </a:p>
        </p:txBody>
      </p:sp>
      <p:cxnSp>
        <p:nvCxnSpPr>
          <p:cNvPr id="1085" name="Straight Arrow Connector 1084">
            <a:extLst>
              <a:ext uri="{FF2B5EF4-FFF2-40B4-BE49-F238E27FC236}">
                <a16:creationId xmlns:a16="http://schemas.microsoft.com/office/drawing/2014/main" id="{EC4AF85C-FDBB-04EE-E1DA-B08AAC02DEE9}"/>
              </a:ext>
            </a:extLst>
          </p:cNvPr>
          <p:cNvCxnSpPr>
            <a:cxnSpLocks/>
          </p:cNvCxnSpPr>
          <p:nvPr/>
        </p:nvCxnSpPr>
        <p:spPr>
          <a:xfrm>
            <a:off x="6579415" y="5299253"/>
            <a:ext cx="2687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1090">
            <a:extLst>
              <a:ext uri="{FF2B5EF4-FFF2-40B4-BE49-F238E27FC236}">
                <a16:creationId xmlns:a16="http://schemas.microsoft.com/office/drawing/2014/main" id="{8172F374-CEC8-D908-DB6E-688238A917E1}"/>
              </a:ext>
            </a:extLst>
          </p:cNvPr>
          <p:cNvCxnSpPr>
            <a:cxnSpLocks/>
          </p:cNvCxnSpPr>
          <p:nvPr/>
        </p:nvCxnSpPr>
        <p:spPr>
          <a:xfrm>
            <a:off x="5615053" y="5299253"/>
            <a:ext cx="2687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2" name="TextBox 1091">
            <a:extLst>
              <a:ext uri="{FF2B5EF4-FFF2-40B4-BE49-F238E27FC236}">
                <a16:creationId xmlns:a16="http://schemas.microsoft.com/office/drawing/2014/main" id="{A99A3D03-111A-F545-6B2F-89FBE80A0B67}"/>
              </a:ext>
            </a:extLst>
          </p:cNvPr>
          <p:cNvSpPr txBox="1"/>
          <p:nvPr/>
        </p:nvSpPr>
        <p:spPr>
          <a:xfrm>
            <a:off x="3507888" y="6110391"/>
            <a:ext cx="4214330" cy="523220"/>
          </a:xfrm>
          <a:prstGeom prst="rect">
            <a:avLst/>
          </a:prstGeom>
          <a:noFill/>
        </p:spPr>
        <p:txBody>
          <a:bodyPr wrap="square" rtlCol="0">
            <a:spAutoFit/>
          </a:bodyPr>
          <a:lstStyle/>
          <a:p>
            <a:pPr algn="ctr"/>
            <a:r>
              <a:rPr lang="en-US" sz="1400" b="1" dirty="0">
                <a:solidFill>
                  <a:srgbClr val="FF0000"/>
                </a:solidFill>
                <a:latin typeface="Arial" panose="020B0604020202020204" pitchFamily="34" charset="0"/>
                <a:cs typeface="Arial" panose="020B0604020202020204" pitchFamily="34" charset="0"/>
              </a:rPr>
              <a:t>Difference of Soil Moisture b4 and after rain can give us idea how well soil retains water</a:t>
            </a:r>
          </a:p>
        </p:txBody>
      </p:sp>
      <p:sp>
        <p:nvSpPr>
          <p:cNvPr id="1093" name="Right Brace 1092">
            <a:extLst>
              <a:ext uri="{FF2B5EF4-FFF2-40B4-BE49-F238E27FC236}">
                <a16:creationId xmlns:a16="http://schemas.microsoft.com/office/drawing/2014/main" id="{9245612E-06C0-7EDB-E038-017FAAA35745}"/>
              </a:ext>
            </a:extLst>
          </p:cNvPr>
          <p:cNvSpPr/>
          <p:nvPr/>
        </p:nvSpPr>
        <p:spPr>
          <a:xfrm rot="5400000">
            <a:off x="6136640" y="4552909"/>
            <a:ext cx="209999" cy="2853144"/>
          </a:xfrm>
          <a:prstGeom prst="rightBrace">
            <a:avLst>
              <a:gd name="adj1" fmla="val 38947"/>
              <a:gd name="adj2" fmla="val 4858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4" name="화살표: 오른쪽 16">
            <a:extLst>
              <a:ext uri="{FF2B5EF4-FFF2-40B4-BE49-F238E27FC236}">
                <a16:creationId xmlns:a16="http://schemas.microsoft.com/office/drawing/2014/main" id="{02B32F39-B139-A2D8-1954-6F3F81A454F3}"/>
              </a:ext>
            </a:extLst>
          </p:cNvPr>
          <p:cNvSpPr/>
          <p:nvPr/>
        </p:nvSpPr>
        <p:spPr>
          <a:xfrm>
            <a:off x="7678134" y="4889164"/>
            <a:ext cx="377628" cy="710076"/>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1095" name="TextBox 1094">
            <a:extLst>
              <a:ext uri="{FF2B5EF4-FFF2-40B4-BE49-F238E27FC236}">
                <a16:creationId xmlns:a16="http://schemas.microsoft.com/office/drawing/2014/main" id="{F6A877FD-FF3A-24F5-990A-58442B22FD63}"/>
              </a:ext>
            </a:extLst>
          </p:cNvPr>
          <p:cNvSpPr txBox="1"/>
          <p:nvPr/>
        </p:nvSpPr>
        <p:spPr>
          <a:xfrm>
            <a:off x="7683456" y="4824521"/>
            <a:ext cx="1413961"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ML</a:t>
            </a:r>
          </a:p>
          <a:p>
            <a:pPr algn="ctr"/>
            <a:r>
              <a:rPr lang="en-US" sz="1400" b="1" dirty="0">
                <a:latin typeface="Arial" panose="020B0604020202020204" pitchFamily="34" charset="0"/>
                <a:cs typeface="Arial" panose="020B0604020202020204" pitchFamily="34" charset="0"/>
              </a:rPr>
              <a:t>Reg.</a:t>
            </a:r>
          </a:p>
        </p:txBody>
      </p:sp>
      <p:sp>
        <p:nvSpPr>
          <p:cNvPr id="1096" name="TextBox 1095">
            <a:extLst>
              <a:ext uri="{FF2B5EF4-FFF2-40B4-BE49-F238E27FC236}">
                <a16:creationId xmlns:a16="http://schemas.microsoft.com/office/drawing/2014/main" id="{A32B9B12-6048-62C8-8303-890685CE4F82}"/>
              </a:ext>
            </a:extLst>
          </p:cNvPr>
          <p:cNvSpPr txBox="1"/>
          <p:nvPr/>
        </p:nvSpPr>
        <p:spPr>
          <a:xfrm>
            <a:off x="7751774" y="5457719"/>
            <a:ext cx="1226367" cy="954107"/>
          </a:xfrm>
          <a:prstGeom prst="rect">
            <a:avLst/>
          </a:prstGeom>
          <a:noFill/>
        </p:spPr>
        <p:txBody>
          <a:bodyPr wrap="square" rtlCol="0">
            <a:spAutoFit/>
          </a:bodyPr>
          <a:lstStyle/>
          <a:p>
            <a:pPr algn="ctr"/>
            <a:r>
              <a:rPr lang="en-US" sz="1400" b="1" dirty="0">
                <a:solidFill>
                  <a:srgbClr val="FF0000"/>
                </a:solidFill>
                <a:latin typeface="Arial" panose="020B0604020202020204" pitchFamily="34" charset="0"/>
                <a:cs typeface="Arial" panose="020B0604020202020204" pitchFamily="34" charset="0"/>
              </a:rPr>
              <a:t>More accurate than just Sentinel-2</a:t>
            </a:r>
          </a:p>
        </p:txBody>
      </p:sp>
      <p:sp>
        <p:nvSpPr>
          <p:cNvPr id="1098" name="TextBox 1097">
            <a:extLst>
              <a:ext uri="{FF2B5EF4-FFF2-40B4-BE49-F238E27FC236}">
                <a16:creationId xmlns:a16="http://schemas.microsoft.com/office/drawing/2014/main" id="{2DB0CBB9-2A91-D238-E1D6-2EC93770F41C}"/>
              </a:ext>
            </a:extLst>
          </p:cNvPr>
          <p:cNvSpPr txBox="1"/>
          <p:nvPr/>
        </p:nvSpPr>
        <p:spPr>
          <a:xfrm>
            <a:off x="232931" y="6349996"/>
            <a:ext cx="1636987" cy="215444"/>
          </a:xfrm>
          <a:prstGeom prst="rect">
            <a:avLst/>
          </a:prstGeom>
          <a:noFill/>
        </p:spPr>
        <p:txBody>
          <a:bodyPr wrap="square">
            <a:spAutoFit/>
          </a:bodyPr>
          <a:lstStyle/>
          <a:p>
            <a:pPr algn="ctr"/>
            <a:r>
              <a:rPr lang="fr-FR" sz="800" i="1" dirty="0">
                <a:solidFill>
                  <a:srgbClr val="222222"/>
                </a:solidFill>
                <a:effectLst/>
                <a:latin typeface="Arial" panose="020B0604020202020204" pitchFamily="34" charset="0"/>
              </a:rPr>
              <a:t>[16] </a:t>
            </a:r>
            <a:r>
              <a:rPr lang="fr-FR" sz="800" i="1" dirty="0" err="1">
                <a:solidFill>
                  <a:srgbClr val="222222"/>
                </a:solidFill>
                <a:effectLst/>
                <a:latin typeface="Arial" panose="020B0604020202020204" pitchFamily="34" charset="0"/>
              </a:rPr>
              <a:t>Remote</a:t>
            </a:r>
            <a:r>
              <a:rPr lang="fr-FR" sz="800" i="1" dirty="0">
                <a:solidFill>
                  <a:srgbClr val="222222"/>
                </a:solidFill>
                <a:effectLst/>
                <a:latin typeface="Arial" panose="020B0604020202020204" pitchFamily="34" charset="0"/>
              </a:rPr>
              <a:t> Sens.</a:t>
            </a:r>
            <a:r>
              <a:rPr lang="fr-FR" sz="800" i="0" dirty="0">
                <a:solidFill>
                  <a:srgbClr val="222222"/>
                </a:solidFill>
                <a:effectLst/>
                <a:latin typeface="Arial" panose="020B0604020202020204" pitchFamily="34" charset="0"/>
              </a:rPr>
              <a:t> 2020</a:t>
            </a:r>
            <a:endParaRPr lang="en-US" sz="800" dirty="0"/>
          </a:p>
        </p:txBody>
      </p:sp>
      <p:sp>
        <p:nvSpPr>
          <p:cNvPr id="1099" name="TextBox 1098">
            <a:extLst>
              <a:ext uri="{FF2B5EF4-FFF2-40B4-BE49-F238E27FC236}">
                <a16:creationId xmlns:a16="http://schemas.microsoft.com/office/drawing/2014/main" id="{C60C7FC2-A8D2-836D-3C9E-49A9D6D1B614}"/>
              </a:ext>
            </a:extLst>
          </p:cNvPr>
          <p:cNvSpPr txBox="1"/>
          <p:nvPr/>
        </p:nvSpPr>
        <p:spPr>
          <a:xfrm>
            <a:off x="-1402080" y="3455433"/>
            <a:ext cx="603050" cy="307777"/>
          </a:xfrm>
          <a:prstGeom prst="rect">
            <a:avLst/>
          </a:prstGeom>
          <a:noFill/>
        </p:spPr>
        <p:txBody>
          <a:bodyPr wrap="none" rtlCol="0">
            <a:spAutoFit/>
          </a:bodyPr>
          <a:lstStyle/>
          <a:p>
            <a:pPr algn="l"/>
            <a:r>
              <a:rPr lang="en-US" sz="1400" dirty="0">
                <a:solidFill>
                  <a:schemeClr val="bg1"/>
                </a:solidFill>
                <a:latin typeface="Arial" panose="020B0604020202020204" pitchFamily="34" charset="0"/>
                <a:cs typeface="Arial" panose="020B0604020202020204" pitchFamily="34" charset="0"/>
              </a:rPr>
              <a:t>Cost!</a:t>
            </a:r>
          </a:p>
        </p:txBody>
      </p:sp>
    </p:spTree>
    <p:extLst>
      <p:ext uri="{BB962C8B-B14F-4D97-AF65-F5344CB8AC3E}">
        <p14:creationId xmlns:p14="http://schemas.microsoft.com/office/powerpoint/2010/main" val="263529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3EE7CA7-11D5-4082-8089-D550EDFFE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2491" y="198230"/>
            <a:ext cx="2121694" cy="2828925"/>
          </a:xfrm>
          <a:prstGeom prst="rect">
            <a:avLst/>
          </a:prstGeom>
        </p:spPr>
      </p:pic>
      <p:sp>
        <p:nvSpPr>
          <p:cNvPr id="17" name="별: 꼭짓점 5개 16">
            <a:extLst>
              <a:ext uri="{FF2B5EF4-FFF2-40B4-BE49-F238E27FC236}">
                <a16:creationId xmlns:a16="http://schemas.microsoft.com/office/drawing/2014/main" id="{4B8603C7-14DE-4199-AC03-FA4911792316}"/>
              </a:ext>
            </a:extLst>
          </p:cNvPr>
          <p:cNvSpPr/>
          <p:nvPr/>
        </p:nvSpPr>
        <p:spPr>
          <a:xfrm>
            <a:off x="-3531838" y="1612692"/>
            <a:ext cx="3487479" cy="3402418"/>
          </a:xfrm>
          <a:prstGeom prst="star5">
            <a:avLst/>
          </a:prstGeom>
          <a:solidFill>
            <a:srgbClr val="FF0000"/>
          </a:solidFill>
          <a:ln>
            <a:solidFill>
              <a:schemeClr val="tx1"/>
            </a:solidFill>
          </a:ln>
        </p:spPr>
        <p:txBody>
          <a:bodyPr wrap="square" rtlCol="0" anchor="ctr">
            <a:noAutofit/>
          </a:bodyPr>
          <a:lstStyle/>
          <a:p>
            <a:pPr algn="ctr"/>
            <a:r>
              <a:rPr lang="en-US" altLang="ko-KR" sz="1600" b="1" dirty="0">
                <a:latin typeface="Arial" panose="020B0604020202020204" pitchFamily="34" charset="0"/>
                <a:cs typeface="Arial" panose="020B0604020202020204" pitchFamily="34" charset="0"/>
              </a:rPr>
              <a:t>Show map of sampled points</a:t>
            </a:r>
            <a:endParaRPr lang="ko-KR" altLang="en-US" sz="1600" b="1" dirty="0">
              <a:latin typeface="Arial" panose="020B0604020202020204" pitchFamily="34" charset="0"/>
              <a:cs typeface="Arial" panose="020B0604020202020204" pitchFamily="34" charset="0"/>
            </a:endParaRPr>
          </a:p>
        </p:txBody>
      </p:sp>
      <p:sp>
        <p:nvSpPr>
          <p:cNvPr id="2" name="직사각형 1">
            <a:extLst>
              <a:ext uri="{FF2B5EF4-FFF2-40B4-BE49-F238E27FC236}">
                <a16:creationId xmlns:a16="http://schemas.microsoft.com/office/drawing/2014/main" id="{8C629677-C32B-81CA-952F-080C1B5BBC54}"/>
              </a:ext>
            </a:extLst>
          </p:cNvPr>
          <p:cNvSpPr/>
          <p:nvPr/>
        </p:nvSpPr>
        <p:spPr>
          <a:xfrm>
            <a:off x="2940671" y="226344"/>
            <a:ext cx="5012911" cy="338554"/>
          </a:xfrm>
          <a:prstGeom prst="rect">
            <a:avLst/>
          </a:prstGeom>
        </p:spPr>
        <p:txBody>
          <a:bodyPr wrap="none">
            <a:spAutoFit/>
          </a:bodyPr>
          <a:lstStyle/>
          <a:p>
            <a:r>
              <a:rPr lang="en-US" altLang="ko-KR" sz="1600" b="1" dirty="0">
                <a:ln>
                  <a:solidFill>
                    <a:schemeClr val="accent1">
                      <a:alpha val="0"/>
                    </a:schemeClr>
                  </a:solidFill>
                </a:ln>
                <a:solidFill>
                  <a:srgbClr val="01358B"/>
                </a:solidFill>
                <a:latin typeface="Tahoma" panose="020B0604030504040204" pitchFamily="34" charset="0"/>
                <a:ea typeface="KoPubWorld돋움체_Pro Bold" panose="00000800000000000000" pitchFamily="50" charset="-127"/>
                <a:cs typeface="Tahoma" panose="020B0604030504040204" pitchFamily="34" charset="0"/>
              </a:rPr>
              <a:t>(1) Select Fields of </a:t>
            </a:r>
            <a:r>
              <a:rPr lang="en-US" altLang="ko-KR" sz="1600" b="1" dirty="0" err="1">
                <a:ln>
                  <a:solidFill>
                    <a:schemeClr val="accent1">
                      <a:alpha val="0"/>
                    </a:schemeClr>
                  </a:solidFill>
                </a:ln>
                <a:solidFill>
                  <a:srgbClr val="01358B"/>
                </a:solidFill>
                <a:latin typeface="Tahoma" panose="020B0604030504040204" pitchFamily="34" charset="0"/>
                <a:ea typeface="KoPubWorld돋움체_Pro Bold" panose="00000800000000000000" pitchFamily="50" charset="-127"/>
                <a:cs typeface="Tahoma" panose="020B0604030504040204" pitchFamily="34" charset="0"/>
              </a:rPr>
              <a:t>Icheon</a:t>
            </a:r>
            <a:r>
              <a:rPr lang="en-US" altLang="ko-KR" sz="1600" b="1" dirty="0">
                <a:ln>
                  <a:solidFill>
                    <a:schemeClr val="accent1">
                      <a:alpha val="0"/>
                    </a:schemeClr>
                  </a:solidFill>
                </a:ln>
                <a:solidFill>
                  <a:srgbClr val="01358B"/>
                </a:solidFill>
                <a:latin typeface="Tahoma" panose="020B0604030504040204" pitchFamily="34" charset="0"/>
                <a:ea typeface="KoPubWorld돋움체_Pro Bold" panose="00000800000000000000" pitchFamily="50" charset="-127"/>
                <a:cs typeface="Tahoma" panose="020B0604030504040204" pitchFamily="34" charset="0"/>
              </a:rPr>
              <a:t> using NDVI and BSI</a:t>
            </a:r>
            <a:endParaRPr lang="ko-KR" altLang="en-US" sz="1600" b="1" dirty="0">
              <a:ln>
                <a:solidFill>
                  <a:schemeClr val="accent1">
                    <a:alpha val="0"/>
                  </a:schemeClr>
                </a:solidFill>
              </a:ln>
              <a:solidFill>
                <a:srgbClr val="01358B"/>
              </a:solidFill>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23" name="TextBox 61">
            <a:extLst>
              <a:ext uri="{FF2B5EF4-FFF2-40B4-BE49-F238E27FC236}">
                <a16:creationId xmlns:a16="http://schemas.microsoft.com/office/drawing/2014/main" id="{850EFAEE-9DFD-AE5B-A631-4AA85D9BF611}"/>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Methods</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24" name="직사각형 1">
            <a:extLst>
              <a:ext uri="{FF2B5EF4-FFF2-40B4-BE49-F238E27FC236}">
                <a16:creationId xmlns:a16="http://schemas.microsoft.com/office/drawing/2014/main" id="{DEA1F570-90A4-72C6-30BB-86A316FFE20C}"/>
              </a:ext>
            </a:extLst>
          </p:cNvPr>
          <p:cNvSpPr/>
          <p:nvPr/>
        </p:nvSpPr>
        <p:spPr>
          <a:xfrm>
            <a:off x="562148" y="1717467"/>
            <a:ext cx="3459601" cy="338554"/>
          </a:xfrm>
          <a:prstGeom prst="rect">
            <a:avLst/>
          </a:prstGeom>
        </p:spPr>
        <p:txBody>
          <a:bodyPr wrap="non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Sentinel-2 image preprocessing</a:t>
            </a:r>
          </a:p>
        </p:txBody>
      </p:sp>
      <p:sp>
        <p:nvSpPr>
          <p:cNvPr id="25" name="직사각형 1">
            <a:extLst>
              <a:ext uri="{FF2B5EF4-FFF2-40B4-BE49-F238E27FC236}">
                <a16:creationId xmlns:a16="http://schemas.microsoft.com/office/drawing/2014/main" id="{B2C8BEAA-E0A8-749F-5DEF-017E805D3F98}"/>
              </a:ext>
            </a:extLst>
          </p:cNvPr>
          <p:cNvSpPr/>
          <p:nvPr/>
        </p:nvSpPr>
        <p:spPr>
          <a:xfrm>
            <a:off x="510334" y="2489783"/>
            <a:ext cx="3312125" cy="338554"/>
          </a:xfrm>
          <a:prstGeom prst="rect">
            <a:avLst/>
          </a:prstGeom>
        </p:spPr>
        <p:txBody>
          <a:bodyPr wrap="non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Soil measurement (SWHC, ST)</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26" name="직사각형 1">
            <a:extLst>
              <a:ext uri="{FF2B5EF4-FFF2-40B4-BE49-F238E27FC236}">
                <a16:creationId xmlns:a16="http://schemas.microsoft.com/office/drawing/2014/main" id="{5C4EB2F4-AC4A-6F34-E534-182066F0229A}"/>
              </a:ext>
            </a:extLst>
          </p:cNvPr>
          <p:cNvSpPr/>
          <p:nvPr/>
        </p:nvSpPr>
        <p:spPr>
          <a:xfrm>
            <a:off x="490173" y="2113787"/>
            <a:ext cx="7063152" cy="338554"/>
          </a:xfrm>
          <a:prstGeom prst="rect">
            <a:avLst/>
          </a:prstGeom>
        </p:spPr>
        <p:txBody>
          <a:bodyPr wrap="non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Select sample location then field trip (selection criteria NDVI, BSI)</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27" name="직사각형 1">
            <a:extLst>
              <a:ext uri="{FF2B5EF4-FFF2-40B4-BE49-F238E27FC236}">
                <a16:creationId xmlns:a16="http://schemas.microsoft.com/office/drawing/2014/main" id="{867B7544-55FB-E342-38F9-D5B3E1483F00}"/>
              </a:ext>
            </a:extLst>
          </p:cNvPr>
          <p:cNvSpPr/>
          <p:nvPr/>
        </p:nvSpPr>
        <p:spPr>
          <a:xfrm>
            <a:off x="1414562" y="2903221"/>
            <a:ext cx="4032564" cy="1323439"/>
          </a:xfrm>
          <a:prstGeom prst="rect">
            <a:avLst/>
          </a:prstGeom>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Label making target feature (label) had to do this as there was no open-source soil data so had to collect them</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a:p>
            <a:pPr algn="ct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pic>
        <p:nvPicPr>
          <p:cNvPr id="29" name="Picture 28">
            <a:extLst>
              <a:ext uri="{FF2B5EF4-FFF2-40B4-BE49-F238E27FC236}">
                <a16:creationId xmlns:a16="http://schemas.microsoft.com/office/drawing/2014/main" id="{57D61D26-96C8-EC0F-0E5E-F5AAFEF1B49C}"/>
              </a:ext>
            </a:extLst>
          </p:cNvPr>
          <p:cNvPicPr>
            <a:picLocks noChangeAspect="1"/>
          </p:cNvPicPr>
          <p:nvPr/>
        </p:nvPicPr>
        <p:blipFill>
          <a:blip r:embed="rId4"/>
          <a:stretch>
            <a:fillRect/>
          </a:stretch>
        </p:blipFill>
        <p:spPr>
          <a:xfrm>
            <a:off x="7484233" y="3956601"/>
            <a:ext cx="2697100" cy="2206718"/>
          </a:xfrm>
          <a:prstGeom prst="rect">
            <a:avLst/>
          </a:prstGeom>
        </p:spPr>
      </p:pic>
      <p:pic>
        <p:nvPicPr>
          <p:cNvPr id="13" name="Picture 12">
            <a:extLst>
              <a:ext uri="{FF2B5EF4-FFF2-40B4-BE49-F238E27FC236}">
                <a16:creationId xmlns:a16="http://schemas.microsoft.com/office/drawing/2014/main" id="{C7062399-CD1C-60F9-8CA0-0A78DE236ECA}"/>
              </a:ext>
            </a:extLst>
          </p:cNvPr>
          <p:cNvPicPr>
            <a:picLocks noChangeAspect="1"/>
          </p:cNvPicPr>
          <p:nvPr/>
        </p:nvPicPr>
        <p:blipFill>
          <a:blip r:embed="rId5"/>
          <a:stretch>
            <a:fillRect/>
          </a:stretch>
        </p:blipFill>
        <p:spPr>
          <a:xfrm>
            <a:off x="489309" y="4398895"/>
            <a:ext cx="2451362" cy="2123852"/>
          </a:xfrm>
          <a:prstGeom prst="rect">
            <a:avLst/>
          </a:prstGeom>
        </p:spPr>
      </p:pic>
      <p:pic>
        <p:nvPicPr>
          <p:cNvPr id="30" name="Picture 29">
            <a:extLst>
              <a:ext uri="{FF2B5EF4-FFF2-40B4-BE49-F238E27FC236}">
                <a16:creationId xmlns:a16="http://schemas.microsoft.com/office/drawing/2014/main" id="{3337D1CA-F3D4-0BE6-F805-092FAF6D3BA4}"/>
              </a:ext>
            </a:extLst>
          </p:cNvPr>
          <p:cNvPicPr>
            <a:picLocks noChangeAspect="1"/>
          </p:cNvPicPr>
          <p:nvPr/>
        </p:nvPicPr>
        <p:blipFill>
          <a:blip r:embed="rId6"/>
          <a:stretch>
            <a:fillRect/>
          </a:stretch>
        </p:blipFill>
        <p:spPr>
          <a:xfrm>
            <a:off x="3134544" y="4054550"/>
            <a:ext cx="2530095" cy="2271379"/>
          </a:xfrm>
          <a:prstGeom prst="rect">
            <a:avLst/>
          </a:prstGeom>
        </p:spPr>
      </p:pic>
      <p:pic>
        <p:nvPicPr>
          <p:cNvPr id="32" name="Picture 31">
            <a:extLst>
              <a:ext uri="{FF2B5EF4-FFF2-40B4-BE49-F238E27FC236}">
                <a16:creationId xmlns:a16="http://schemas.microsoft.com/office/drawing/2014/main" id="{2B8F311D-51F0-7356-A297-2976F4F088B3}"/>
              </a:ext>
            </a:extLst>
          </p:cNvPr>
          <p:cNvPicPr>
            <a:picLocks noChangeAspect="1"/>
          </p:cNvPicPr>
          <p:nvPr/>
        </p:nvPicPr>
        <p:blipFill>
          <a:blip r:embed="rId7"/>
          <a:stretch>
            <a:fillRect/>
          </a:stretch>
        </p:blipFill>
        <p:spPr>
          <a:xfrm>
            <a:off x="5171651" y="2871657"/>
            <a:ext cx="2244384" cy="2136034"/>
          </a:xfrm>
          <a:prstGeom prst="rect">
            <a:avLst/>
          </a:prstGeom>
        </p:spPr>
      </p:pic>
      <p:pic>
        <p:nvPicPr>
          <p:cNvPr id="34" name="Picture 33">
            <a:extLst>
              <a:ext uri="{FF2B5EF4-FFF2-40B4-BE49-F238E27FC236}">
                <a16:creationId xmlns:a16="http://schemas.microsoft.com/office/drawing/2014/main" id="{3525CC94-3521-FA8C-5963-CA7A852EE9C3}"/>
              </a:ext>
            </a:extLst>
          </p:cNvPr>
          <p:cNvPicPr>
            <a:picLocks noChangeAspect="1"/>
          </p:cNvPicPr>
          <p:nvPr/>
        </p:nvPicPr>
        <p:blipFill>
          <a:blip r:embed="rId8"/>
          <a:stretch>
            <a:fillRect/>
          </a:stretch>
        </p:blipFill>
        <p:spPr>
          <a:xfrm>
            <a:off x="-1307874" y="2659060"/>
            <a:ext cx="2914775" cy="2610448"/>
          </a:xfrm>
          <a:prstGeom prst="rect">
            <a:avLst/>
          </a:prstGeom>
        </p:spPr>
      </p:pic>
      <p:sp>
        <p:nvSpPr>
          <p:cNvPr id="35" name="직사각형 1">
            <a:extLst>
              <a:ext uri="{FF2B5EF4-FFF2-40B4-BE49-F238E27FC236}">
                <a16:creationId xmlns:a16="http://schemas.microsoft.com/office/drawing/2014/main" id="{76E2E46F-FFC8-13CB-C03D-97ECAE31A02B}"/>
              </a:ext>
            </a:extLst>
          </p:cNvPr>
          <p:cNvSpPr/>
          <p:nvPr/>
        </p:nvSpPr>
        <p:spPr>
          <a:xfrm>
            <a:off x="2855085" y="1045770"/>
            <a:ext cx="5819222" cy="338554"/>
          </a:xfrm>
          <a:prstGeom prst="rect">
            <a:avLst/>
          </a:prstGeom>
        </p:spPr>
        <p:txBody>
          <a:bodyPr wrap="non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Include US Soil Sampling guide and simple procedures</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Tree>
    <p:extLst>
      <p:ext uri="{BB962C8B-B14F-4D97-AF65-F5344CB8AC3E}">
        <p14:creationId xmlns:p14="http://schemas.microsoft.com/office/powerpoint/2010/main" val="365361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1">
            <a:extLst>
              <a:ext uri="{FF2B5EF4-FFF2-40B4-BE49-F238E27FC236}">
                <a16:creationId xmlns:a16="http://schemas.microsoft.com/office/drawing/2014/main" id="{6C792E88-75B7-1762-6324-EF755FAAF0C4}"/>
              </a:ext>
            </a:extLst>
          </p:cNvPr>
          <p:cNvSpPr txBox="1"/>
          <p:nvPr/>
        </p:nvSpPr>
        <p:spPr>
          <a:xfrm>
            <a:off x="1122218" y="164789"/>
            <a:ext cx="6307281"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Results (show percentage increase)</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Tree>
    <p:extLst>
      <p:ext uri="{BB962C8B-B14F-4D97-AF65-F5344CB8AC3E}">
        <p14:creationId xmlns:p14="http://schemas.microsoft.com/office/powerpoint/2010/main" val="99701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1">
            <a:extLst>
              <a:ext uri="{FF2B5EF4-FFF2-40B4-BE49-F238E27FC236}">
                <a16:creationId xmlns:a16="http://schemas.microsoft.com/office/drawing/2014/main" id="{C1B552A2-E758-9B1A-424E-1A5C3D9F2B59}"/>
              </a:ext>
            </a:extLst>
          </p:cNvPr>
          <p:cNvSpPr txBox="1"/>
          <p:nvPr/>
        </p:nvSpPr>
        <p:spPr>
          <a:xfrm>
            <a:off x="1122218" y="164789"/>
            <a:ext cx="6307281"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Improvements and Summary</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Tree>
    <p:extLst>
      <p:ext uri="{BB962C8B-B14F-4D97-AF65-F5344CB8AC3E}">
        <p14:creationId xmlns:p14="http://schemas.microsoft.com/office/powerpoint/2010/main" val="3171242829"/>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wrap="square" rtlCol="0" anchor="ctr">
        <a:noAutofit/>
      </a:bodyPr>
      <a:lstStyle>
        <a:defPPr algn="l">
          <a:defRPr sz="1600" b="1" dirty="0">
            <a:latin typeface="Arial" panose="020B0604020202020204" pitchFamily="34" charset="0"/>
            <a:cs typeface="Arial" panose="020B0604020202020204" pitchFamily="34" charset="0"/>
          </a:defRPr>
        </a:defPPr>
      </a:lstStyle>
    </a:spDef>
    <a:txDef>
      <a:spPr>
        <a:noFill/>
      </a:spPr>
      <a:bodyPr wrap="square" rtlCol="0">
        <a:spAutoFit/>
      </a:bodyPr>
      <a:lstStyle>
        <a:defPPr algn="l">
          <a:defRPr sz="14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7134</TotalTime>
  <Words>1879</Words>
  <Application>Microsoft Office PowerPoint</Application>
  <PresentationFormat>On-screen Show (4:3)</PresentationFormat>
  <Paragraphs>224</Paragraphs>
  <Slides>12</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KoPubWorld돋움체 Medium</vt:lpstr>
      <vt:lpstr>맑은 고딕</vt:lpstr>
      <vt:lpstr>Arial</vt:lpstr>
      <vt:lpstr>Arial</vt:lpstr>
      <vt:lpstr>Calibri</vt:lpstr>
      <vt:lpstr>Calibri Light</vt:lpstr>
      <vt:lpstr>Open Sans</vt:lpstr>
      <vt:lpstr>Tahoma</vt:lpstr>
      <vt:lpstr>Wingdings</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yoon jiho</dc:creator>
  <cp:lastModifiedBy>kim dong yoon</cp:lastModifiedBy>
  <cp:revision>862</cp:revision>
  <dcterms:created xsi:type="dcterms:W3CDTF">2021-06-09T04:05:43Z</dcterms:created>
  <dcterms:modified xsi:type="dcterms:W3CDTF">2022-11-08T13:27:46Z</dcterms:modified>
</cp:coreProperties>
</file>